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sldIdLst>
    <p:sldId id="256" r:id="rId2"/>
    <p:sldId id="282" r:id="rId3"/>
    <p:sldId id="283" r:id="rId4"/>
    <p:sldId id="286" r:id="rId5"/>
    <p:sldId id="287" r:id="rId6"/>
    <p:sldId id="288" r:id="rId7"/>
    <p:sldId id="289" r:id="rId8"/>
    <p:sldId id="290" r:id="rId9"/>
    <p:sldId id="291" r:id="rId10"/>
    <p:sldId id="292" r:id="rId11"/>
    <p:sldId id="258" r:id="rId12"/>
    <p:sldId id="259" r:id="rId13"/>
    <p:sldId id="296" r:id="rId14"/>
    <p:sldId id="261" r:id="rId15"/>
    <p:sldId id="297" r:id="rId16"/>
    <p:sldId id="299" r:id="rId17"/>
    <p:sldId id="298" r:id="rId18"/>
    <p:sldId id="262" r:id="rId19"/>
    <p:sldId id="264" r:id="rId20"/>
    <p:sldId id="301" r:id="rId21"/>
    <p:sldId id="265" r:id="rId22"/>
    <p:sldId id="300" r:id="rId23"/>
    <p:sldId id="266" r:id="rId24"/>
    <p:sldId id="268" r:id="rId25"/>
    <p:sldId id="269" r:id="rId26"/>
    <p:sldId id="270" r:id="rId27"/>
    <p:sldId id="271" r:id="rId28"/>
    <p:sldId id="272" r:id="rId29"/>
    <p:sldId id="273" r:id="rId30"/>
    <p:sldId id="274" r:id="rId31"/>
    <p:sldId id="275" r:id="rId32"/>
    <p:sldId id="276" r:id="rId33"/>
    <p:sldId id="278" r:id="rId34"/>
    <p:sldId id="279" r:id="rId35"/>
    <p:sldId id="293" r:id="rId36"/>
    <p:sldId id="29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0" d="100"/>
          <a:sy n="80" d="100"/>
        </p:scale>
        <p:origin x="2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F203FA9-E2A2-4B4A-9918-DCC7D965C0B2}" type="datetimeFigureOut">
              <a:rPr lang="es-EC" smtClean="0"/>
              <a:t>22/04/2024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2E57E0D-B347-43F4-AD5B-2D1BDCDE710A}" type="slidenum">
              <a:rPr lang="es-EC" smtClean="0"/>
              <a:t>‹Nº›</a:t>
            </a:fld>
            <a:endParaRPr lang="es-EC"/>
          </a:p>
        </p:txBody>
      </p:sp>
    </p:spTree>
    <p:extLst>
      <p:ext uri="{BB962C8B-B14F-4D97-AF65-F5344CB8AC3E}">
        <p14:creationId xmlns:p14="http://schemas.microsoft.com/office/powerpoint/2010/main" val="95146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89F6A44-5648-43BE-ADA7-407832D3E3E4}" type="datetimeFigureOut">
              <a:rPr lang="es-EC" smtClean="0"/>
              <a:t>22/04/2024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2E57E0D-B347-43F4-AD5B-2D1BDCDE710A}" type="slidenum">
              <a:rPr lang="es-EC" smtClean="0"/>
              <a:t>‹Nº›</a:t>
            </a:fld>
            <a:endParaRPr lang="es-EC"/>
          </a:p>
        </p:txBody>
      </p:sp>
    </p:spTree>
    <p:extLst>
      <p:ext uri="{BB962C8B-B14F-4D97-AF65-F5344CB8AC3E}">
        <p14:creationId xmlns:p14="http://schemas.microsoft.com/office/powerpoint/2010/main" val="2222187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89F6A44-5648-43BE-ADA7-407832D3E3E4}" type="datetimeFigureOut">
              <a:rPr lang="es-EC" smtClean="0"/>
              <a:t>22/04/2024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2E57E0D-B347-43F4-AD5B-2D1BDCDE710A}"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48534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89F6A44-5648-43BE-ADA7-407832D3E3E4}" type="datetimeFigureOut">
              <a:rPr lang="es-EC" smtClean="0"/>
              <a:t>22/04/2024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2E57E0D-B347-43F4-AD5B-2D1BDCDE710A}" type="slidenum">
              <a:rPr lang="es-EC" smtClean="0"/>
              <a:t>‹Nº›</a:t>
            </a:fld>
            <a:endParaRPr lang="es-EC"/>
          </a:p>
        </p:txBody>
      </p:sp>
    </p:spTree>
    <p:extLst>
      <p:ext uri="{BB962C8B-B14F-4D97-AF65-F5344CB8AC3E}">
        <p14:creationId xmlns:p14="http://schemas.microsoft.com/office/powerpoint/2010/main" val="1754874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89F6A44-5648-43BE-ADA7-407832D3E3E4}" type="datetimeFigureOut">
              <a:rPr lang="es-EC" smtClean="0"/>
              <a:t>22/04/2024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2E57E0D-B347-43F4-AD5B-2D1BDCDE710A}"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24810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89F6A44-5648-43BE-ADA7-407832D3E3E4}" type="datetimeFigureOut">
              <a:rPr lang="es-EC" smtClean="0"/>
              <a:t>22/04/2024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2E57E0D-B347-43F4-AD5B-2D1BDCDE710A}" type="slidenum">
              <a:rPr lang="es-EC" smtClean="0"/>
              <a:t>‹Nº›</a:t>
            </a:fld>
            <a:endParaRPr lang="es-EC"/>
          </a:p>
        </p:txBody>
      </p:sp>
    </p:spTree>
    <p:extLst>
      <p:ext uri="{BB962C8B-B14F-4D97-AF65-F5344CB8AC3E}">
        <p14:creationId xmlns:p14="http://schemas.microsoft.com/office/powerpoint/2010/main" val="3062077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89F6A44-5648-43BE-ADA7-407832D3E3E4}" type="datetimeFigureOut">
              <a:rPr lang="es-EC" smtClean="0"/>
              <a:t>22/04/2024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2E57E0D-B347-43F4-AD5B-2D1BDCDE710A}" type="slidenum">
              <a:rPr lang="es-EC" smtClean="0"/>
              <a:t>‹Nº›</a:t>
            </a:fld>
            <a:endParaRPr lang="es-EC"/>
          </a:p>
        </p:txBody>
      </p:sp>
    </p:spTree>
    <p:extLst>
      <p:ext uri="{BB962C8B-B14F-4D97-AF65-F5344CB8AC3E}">
        <p14:creationId xmlns:p14="http://schemas.microsoft.com/office/powerpoint/2010/main" val="259518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89F6A44-5648-43BE-ADA7-407832D3E3E4}" type="datetimeFigureOut">
              <a:rPr lang="es-EC" smtClean="0"/>
              <a:t>22/04/2024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2E57E0D-B347-43F4-AD5B-2D1BDCDE710A}" type="slidenum">
              <a:rPr lang="es-EC" smtClean="0"/>
              <a:t>‹Nº›</a:t>
            </a:fld>
            <a:endParaRPr lang="es-EC"/>
          </a:p>
        </p:txBody>
      </p:sp>
    </p:spTree>
    <p:extLst>
      <p:ext uri="{BB962C8B-B14F-4D97-AF65-F5344CB8AC3E}">
        <p14:creationId xmlns:p14="http://schemas.microsoft.com/office/powerpoint/2010/main" val="374014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89F6A44-5648-43BE-ADA7-407832D3E3E4}" type="datetimeFigureOut">
              <a:rPr lang="es-EC" smtClean="0"/>
              <a:t>22/04/2024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2E57E0D-B347-43F4-AD5B-2D1BDCDE710A}" type="slidenum">
              <a:rPr lang="es-EC" smtClean="0"/>
              <a:t>‹Nº›</a:t>
            </a:fld>
            <a:endParaRPr lang="es-EC"/>
          </a:p>
        </p:txBody>
      </p:sp>
    </p:spTree>
    <p:extLst>
      <p:ext uri="{BB962C8B-B14F-4D97-AF65-F5344CB8AC3E}">
        <p14:creationId xmlns:p14="http://schemas.microsoft.com/office/powerpoint/2010/main" val="10195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89F6A44-5648-43BE-ADA7-407832D3E3E4}" type="datetimeFigureOut">
              <a:rPr lang="es-EC" smtClean="0"/>
              <a:t>22/04/2024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2E57E0D-B347-43F4-AD5B-2D1BDCDE710A}" type="slidenum">
              <a:rPr lang="es-EC" smtClean="0"/>
              <a:t>‹Nº›</a:t>
            </a:fld>
            <a:endParaRPr lang="es-EC"/>
          </a:p>
        </p:txBody>
      </p:sp>
    </p:spTree>
    <p:extLst>
      <p:ext uri="{BB962C8B-B14F-4D97-AF65-F5344CB8AC3E}">
        <p14:creationId xmlns:p14="http://schemas.microsoft.com/office/powerpoint/2010/main" val="228672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89F6A44-5648-43BE-ADA7-407832D3E3E4}" type="datetimeFigureOut">
              <a:rPr lang="es-EC" smtClean="0"/>
              <a:t>22/04/2024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2E57E0D-B347-43F4-AD5B-2D1BDCDE710A}" type="slidenum">
              <a:rPr lang="es-EC" smtClean="0"/>
              <a:t>‹Nº›</a:t>
            </a:fld>
            <a:endParaRPr lang="es-EC"/>
          </a:p>
        </p:txBody>
      </p:sp>
    </p:spTree>
    <p:extLst>
      <p:ext uri="{BB962C8B-B14F-4D97-AF65-F5344CB8AC3E}">
        <p14:creationId xmlns:p14="http://schemas.microsoft.com/office/powerpoint/2010/main" val="1452721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89F6A44-5648-43BE-ADA7-407832D3E3E4}" type="datetimeFigureOut">
              <a:rPr lang="es-EC" smtClean="0"/>
              <a:t>22/04/2024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2E57E0D-B347-43F4-AD5B-2D1BDCDE710A}" type="slidenum">
              <a:rPr lang="es-EC" smtClean="0"/>
              <a:t>‹Nº›</a:t>
            </a:fld>
            <a:endParaRPr lang="es-EC"/>
          </a:p>
        </p:txBody>
      </p:sp>
    </p:spTree>
    <p:extLst>
      <p:ext uri="{BB962C8B-B14F-4D97-AF65-F5344CB8AC3E}">
        <p14:creationId xmlns:p14="http://schemas.microsoft.com/office/powerpoint/2010/main" val="4178552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89F6A44-5648-43BE-ADA7-407832D3E3E4}" type="datetimeFigureOut">
              <a:rPr lang="es-EC" smtClean="0"/>
              <a:t>22/04/2024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2E57E0D-B347-43F4-AD5B-2D1BDCDE710A}" type="slidenum">
              <a:rPr lang="es-EC" smtClean="0"/>
              <a:t>‹Nº›</a:t>
            </a:fld>
            <a:endParaRPr lang="es-EC"/>
          </a:p>
        </p:txBody>
      </p:sp>
    </p:spTree>
    <p:extLst>
      <p:ext uri="{BB962C8B-B14F-4D97-AF65-F5344CB8AC3E}">
        <p14:creationId xmlns:p14="http://schemas.microsoft.com/office/powerpoint/2010/main" val="376337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F6A44-5648-43BE-ADA7-407832D3E3E4}" type="datetimeFigureOut">
              <a:rPr lang="es-EC" smtClean="0"/>
              <a:t>22/04/2024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92E57E0D-B347-43F4-AD5B-2D1BDCDE710A}" type="slidenum">
              <a:rPr lang="es-EC" smtClean="0"/>
              <a:t>‹Nº›</a:t>
            </a:fld>
            <a:endParaRPr lang="es-EC"/>
          </a:p>
        </p:txBody>
      </p:sp>
    </p:spTree>
    <p:extLst>
      <p:ext uri="{BB962C8B-B14F-4D97-AF65-F5344CB8AC3E}">
        <p14:creationId xmlns:p14="http://schemas.microsoft.com/office/powerpoint/2010/main" val="50166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89F6A44-5648-43BE-ADA7-407832D3E3E4}" type="datetimeFigureOut">
              <a:rPr lang="es-EC" smtClean="0"/>
              <a:t>22/04/2024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2E57E0D-B347-43F4-AD5B-2D1BDCDE710A}" type="slidenum">
              <a:rPr lang="es-EC" smtClean="0"/>
              <a:t>‹Nº›</a:t>
            </a:fld>
            <a:endParaRPr lang="es-EC"/>
          </a:p>
        </p:txBody>
      </p:sp>
    </p:spTree>
    <p:extLst>
      <p:ext uri="{BB962C8B-B14F-4D97-AF65-F5344CB8AC3E}">
        <p14:creationId xmlns:p14="http://schemas.microsoft.com/office/powerpoint/2010/main" val="219301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89F6A44-5648-43BE-ADA7-407832D3E3E4}" type="datetimeFigureOut">
              <a:rPr lang="es-EC" smtClean="0"/>
              <a:t>22/04/2024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2E57E0D-B347-43F4-AD5B-2D1BDCDE710A}" type="slidenum">
              <a:rPr lang="es-EC" smtClean="0"/>
              <a:t>‹Nº›</a:t>
            </a:fld>
            <a:endParaRPr lang="es-EC"/>
          </a:p>
        </p:txBody>
      </p:sp>
    </p:spTree>
    <p:extLst>
      <p:ext uri="{BB962C8B-B14F-4D97-AF65-F5344CB8AC3E}">
        <p14:creationId xmlns:p14="http://schemas.microsoft.com/office/powerpoint/2010/main" val="230401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9F6A44-5648-43BE-ADA7-407832D3E3E4}" type="datetimeFigureOut">
              <a:rPr lang="es-EC" smtClean="0"/>
              <a:t>22/04/2024</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2E57E0D-B347-43F4-AD5B-2D1BDCDE710A}" type="slidenum">
              <a:rPr lang="es-EC" smtClean="0"/>
              <a:t>‹Nº›</a:t>
            </a:fld>
            <a:endParaRPr lang="es-EC"/>
          </a:p>
        </p:txBody>
      </p:sp>
    </p:spTree>
    <p:extLst>
      <p:ext uri="{BB962C8B-B14F-4D97-AF65-F5344CB8AC3E}">
        <p14:creationId xmlns:p14="http://schemas.microsoft.com/office/powerpoint/2010/main" val="375463544"/>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Lst>
  <p:transition>
    <p:fade thruBlk="1"/>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compraspublicas.gob.ec/ProcesoContratacion/compras/IC/buscarInfima.cpe"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81667" y="3327401"/>
            <a:ext cx="7766936" cy="1778000"/>
          </a:xfrm>
        </p:spPr>
        <p:txBody>
          <a:bodyPr/>
          <a:lstStyle/>
          <a:p>
            <a:r>
              <a:rPr lang="es-EC" dirty="0"/>
              <a:t>RENDICIÓN DE CUENTAS 2023</a:t>
            </a:r>
          </a:p>
        </p:txBody>
      </p:sp>
      <p:pic>
        <p:nvPicPr>
          <p:cNvPr id="3" name="Imagen 2">
            <a:extLst>
              <a:ext uri="{FF2B5EF4-FFF2-40B4-BE49-F238E27FC236}">
                <a16:creationId xmlns:a16="http://schemas.microsoft.com/office/drawing/2014/main" xmlns="" id="{622341B1-D66E-75A2-9E94-E8D14222D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467" y="1947334"/>
            <a:ext cx="8280400" cy="1380067"/>
          </a:xfrm>
          <a:prstGeom prst="rect">
            <a:avLst/>
          </a:prstGeom>
        </p:spPr>
      </p:pic>
    </p:spTree>
    <p:extLst>
      <p:ext uri="{BB962C8B-B14F-4D97-AF65-F5344CB8AC3E}">
        <p14:creationId xmlns:p14="http://schemas.microsoft.com/office/powerpoint/2010/main" val="3840414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FF77F0D-52ED-A7E3-173A-F4CBB45721D0}"/>
              </a:ext>
            </a:extLst>
          </p:cNvPr>
          <p:cNvSpPr>
            <a:spLocks noGrp="1"/>
          </p:cNvSpPr>
          <p:nvPr>
            <p:ph type="title"/>
          </p:nvPr>
        </p:nvSpPr>
        <p:spPr>
          <a:xfrm>
            <a:off x="685801" y="1049866"/>
            <a:ext cx="8596668" cy="4758268"/>
          </a:xfrm>
        </p:spPr>
        <p:txBody>
          <a:bodyPr>
            <a:normAutofit/>
          </a:bodyPr>
          <a:lstStyle/>
          <a:p>
            <a:pPr algn="ctr">
              <a:lnSpc>
                <a:spcPct val="107000"/>
              </a:lnSpc>
              <a:spcAft>
                <a:spcPts val="800"/>
              </a:spcAft>
            </a:pPr>
            <a:r>
              <a:rPr lang="es-EC" sz="1800" b="1" dirty="0">
                <a:solidFill>
                  <a:schemeClr val="accent2">
                    <a:lumMod val="75000"/>
                  </a:schemeClr>
                </a:solidFill>
                <a:latin typeface="Times New Roman" panose="02020603050405020304" pitchFamily="18" charset="0"/>
                <a:ea typeface="Calibri" panose="020F0502020204030204" pitchFamily="34" charset="0"/>
              </a:rPr>
              <a:t>AGUAPEN</a:t>
            </a:r>
            <a:br>
              <a:rPr lang="es-EC" sz="1800" b="1" dirty="0">
                <a:solidFill>
                  <a:schemeClr val="accent2">
                    <a:lumMod val="75000"/>
                  </a:schemeClr>
                </a:solidFill>
                <a:latin typeface="Times New Roman" panose="02020603050405020304" pitchFamily="18" charset="0"/>
                <a:ea typeface="Calibri" panose="020F0502020204030204" pitchFamily="34" charset="0"/>
              </a:rPr>
            </a:br>
            <a:r>
              <a:rPr lang="es-EC" sz="1800" dirty="0">
                <a:effectLst/>
                <a:latin typeface="Times New Roman" panose="02020603050405020304" pitchFamily="18" charset="0"/>
                <a:ea typeface="Times New Roman" panose="02020603050405020304" pitchFamily="18" charset="0"/>
              </a:rPr>
              <a:t/>
            </a:r>
            <a:br>
              <a:rPr lang="es-EC" sz="1800" dirty="0">
                <a:effectLst/>
                <a:latin typeface="Times New Roman" panose="02020603050405020304" pitchFamily="18" charset="0"/>
                <a:ea typeface="Times New Roman" panose="02020603050405020304" pitchFamily="18" charset="0"/>
              </a:rPr>
            </a:br>
            <a:r>
              <a:rPr lang="es-EC" sz="1600" dirty="0">
                <a:solidFill>
                  <a:schemeClr val="tx1"/>
                </a:solidFill>
                <a:latin typeface="Baskerville Old Face" panose="02020602080505020303" pitchFamily="18" charset="0"/>
              </a:rPr>
              <a:t>La empresa pública AGUAPEN registró un consumo de agua por $ 2.064,77 desde marzo 2022 a agosto 2023, mismo que calculaban promedios de consumo mensuales de $ 135, debido a que el macromedidor tuvo daños poco después de ser instalado. Se realizaron las gestiones correspondientes con los Gerentes que estuvieron a cargo desde enero 2023, para que se realice el cambio del macromedidor y se verifique el promedio del consumo real durante los mese de octubre, noviembre y diciembre 2023 a fin de que la deuda sea exonerada y se cancele únicamente lo que corresponde. </a:t>
            </a:r>
            <a:br>
              <a:rPr lang="es-EC" sz="1600" dirty="0">
                <a:solidFill>
                  <a:schemeClr val="tx1"/>
                </a:solidFill>
                <a:latin typeface="Baskerville Old Face" panose="02020602080505020303" pitchFamily="18" charset="0"/>
              </a:rPr>
            </a:br>
            <a:r>
              <a:rPr lang="es-EC" sz="1800" dirty="0">
                <a:effectLst/>
                <a:latin typeface="Times New Roman" panose="02020603050405020304" pitchFamily="18" charset="0"/>
                <a:ea typeface="Times New Roman" panose="02020603050405020304" pitchFamily="18" charset="0"/>
              </a:rPr>
              <a:t/>
            </a:r>
            <a:br>
              <a:rPr lang="es-EC" sz="1800" dirty="0">
                <a:effectLst/>
                <a:latin typeface="Times New Roman" panose="02020603050405020304" pitchFamily="18" charset="0"/>
                <a:ea typeface="Times New Roman" panose="02020603050405020304" pitchFamily="18" charset="0"/>
              </a:rPr>
            </a:br>
            <a:r>
              <a:rPr lang="es-EC" sz="1800" b="1" dirty="0">
                <a:solidFill>
                  <a:schemeClr val="accent2">
                    <a:lumMod val="75000"/>
                  </a:schemeClr>
                </a:solidFill>
                <a:latin typeface="Times New Roman" panose="02020603050405020304" pitchFamily="18" charset="0"/>
                <a:ea typeface="Calibri" panose="020F0502020204030204" pitchFamily="34" charset="0"/>
              </a:rPr>
              <a:t>CUERPO DE BOMBEROS SANTA ELENA</a:t>
            </a:r>
            <a:br>
              <a:rPr lang="es-EC" sz="1800" b="1" dirty="0">
                <a:solidFill>
                  <a:schemeClr val="accent2">
                    <a:lumMod val="75000"/>
                  </a:schemeClr>
                </a:solidFill>
                <a:latin typeface="Times New Roman" panose="02020603050405020304" pitchFamily="18" charset="0"/>
                <a:ea typeface="Calibri" panose="020F0502020204030204" pitchFamily="34" charset="0"/>
              </a:rPr>
            </a:br>
            <a:r>
              <a:rPr lang="es-EC" sz="1800" dirty="0">
                <a:effectLst/>
                <a:latin typeface="Times New Roman" panose="02020603050405020304" pitchFamily="18" charset="0"/>
                <a:ea typeface="Times New Roman" panose="02020603050405020304" pitchFamily="18" charset="0"/>
              </a:rPr>
              <a:t/>
            </a:r>
            <a:br>
              <a:rPr lang="es-EC" sz="1800" dirty="0">
                <a:effectLst/>
                <a:latin typeface="Times New Roman" panose="02020603050405020304" pitchFamily="18" charset="0"/>
                <a:ea typeface="Times New Roman" panose="02020603050405020304" pitchFamily="18" charset="0"/>
              </a:rPr>
            </a:br>
            <a:r>
              <a:rPr lang="es-EC" sz="1600" dirty="0">
                <a:solidFill>
                  <a:schemeClr val="tx1"/>
                </a:solidFill>
                <a:latin typeface="Baskerville Old Face" panose="02020602080505020303" pitchFamily="18" charset="0"/>
              </a:rPr>
              <a:t>En administraciones anteriores se había realizado convenios de pago por “Aprobación de planos del proyecto habitacional Mi Casita Linda” en el año 2017, sin embargo no se dio cumplimiento a dichos convenios por lo que se inició uno nuevo desde el mes de abril 2023, ´por el cual se pagaría por 24 meses y que a diciembre 2023 fue cancelado de manera puntual.</a:t>
            </a:r>
            <a:br>
              <a:rPr lang="es-EC" sz="1600" dirty="0">
                <a:solidFill>
                  <a:schemeClr val="tx1"/>
                </a:solidFill>
                <a:latin typeface="Baskerville Old Face" panose="02020602080505020303" pitchFamily="18" charset="0"/>
              </a:rPr>
            </a:br>
            <a:endParaRPr lang="es-EC" sz="1600"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4012936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5867" y="2726267"/>
            <a:ext cx="9372600" cy="1238147"/>
          </a:xfrm>
        </p:spPr>
        <p:txBody>
          <a:bodyPr>
            <a:noAutofit/>
          </a:bodyPr>
          <a:lstStyle/>
          <a:p>
            <a:pPr algn="ctr"/>
            <a:r>
              <a:rPr lang="es-EC" sz="3600" b="1" dirty="0">
                <a:solidFill>
                  <a:schemeClr val="accent2">
                    <a:lumMod val="50000"/>
                  </a:schemeClr>
                </a:solidFill>
                <a:latin typeface="Baskerville Old Face" panose="02020602080505020303" pitchFamily="18" charset="0"/>
              </a:rPr>
              <a:t>1.- INFORME DEL ÁREA ADMINISTRATIVA Y TALENTO HUMANO</a:t>
            </a:r>
          </a:p>
        </p:txBody>
      </p:sp>
      <p:pic>
        <p:nvPicPr>
          <p:cNvPr id="4" name="Imagen 3">
            <a:extLst>
              <a:ext uri="{FF2B5EF4-FFF2-40B4-BE49-F238E27FC236}">
                <a16:creationId xmlns:a16="http://schemas.microsoft.com/office/drawing/2014/main" xmlns="" id="{584F40B0-EF01-DEC7-0AEC-A53843F84A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34" y="304800"/>
            <a:ext cx="1828799" cy="304800"/>
          </a:xfrm>
          <a:prstGeom prst="rect">
            <a:avLst/>
          </a:prstGeom>
        </p:spPr>
      </p:pic>
    </p:spTree>
    <p:extLst>
      <p:ext uri="{BB962C8B-B14F-4D97-AF65-F5344CB8AC3E}">
        <p14:creationId xmlns:p14="http://schemas.microsoft.com/office/powerpoint/2010/main" val="984763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p:cNvPicPr>
          <p:nvPr>
            <p:ph sz="half" idx="1"/>
          </p:nvPr>
        </p:nvPicPr>
        <p:blipFill rotWithShape="1">
          <a:blip r:embed="rId2"/>
          <a:srcRect l="24839" t="27870" r="24753" b="10216"/>
          <a:stretch/>
        </p:blipFill>
        <p:spPr bwMode="auto">
          <a:xfrm>
            <a:off x="533107" y="2440333"/>
            <a:ext cx="4609761" cy="3985404"/>
          </a:xfrm>
          <a:prstGeom prst="rect">
            <a:avLst/>
          </a:prstGeom>
          <a:ln>
            <a:noFill/>
          </a:ln>
          <a:extLst>
            <a:ext uri="{53640926-AAD7-44D8-BBD7-CCE9431645EC}">
              <a14:shadowObscured xmlns:a14="http://schemas.microsoft.com/office/drawing/2010/main"/>
            </a:ext>
          </a:extLst>
        </p:spPr>
      </p:pic>
      <p:graphicFrame>
        <p:nvGraphicFramePr>
          <p:cNvPr id="6" name="Marcador de contenido 5"/>
          <p:cNvGraphicFramePr>
            <a:graphicFrameLocks noGrp="1"/>
          </p:cNvGraphicFramePr>
          <p:nvPr>
            <p:ph sz="half" idx="2"/>
            <p:extLst>
              <p:ext uri="{D42A27DB-BD31-4B8C-83A1-F6EECF244321}">
                <p14:modId xmlns:p14="http://schemas.microsoft.com/office/powerpoint/2010/main" val="4134452715"/>
              </p:ext>
            </p:extLst>
          </p:nvPr>
        </p:nvGraphicFramePr>
        <p:xfrm>
          <a:off x="6084564" y="2853267"/>
          <a:ext cx="3330369" cy="2734733"/>
        </p:xfrm>
        <a:graphic>
          <a:graphicData uri="http://schemas.openxmlformats.org/drawingml/2006/table">
            <a:tbl>
              <a:tblPr firstRow="1" firstCol="1" bandRow="1">
                <a:tableStyleId>{5C22544A-7EE6-4342-B048-85BDC9FD1C3A}</a:tableStyleId>
              </a:tblPr>
              <a:tblGrid>
                <a:gridCol w="2093131">
                  <a:extLst>
                    <a:ext uri="{9D8B030D-6E8A-4147-A177-3AD203B41FA5}">
                      <a16:colId xmlns:a16="http://schemas.microsoft.com/office/drawing/2014/main" xmlns="" val="20000"/>
                    </a:ext>
                  </a:extLst>
                </a:gridCol>
                <a:gridCol w="1237238">
                  <a:extLst>
                    <a:ext uri="{9D8B030D-6E8A-4147-A177-3AD203B41FA5}">
                      <a16:colId xmlns:a16="http://schemas.microsoft.com/office/drawing/2014/main" xmlns="" val="20001"/>
                    </a:ext>
                  </a:extLst>
                </a:gridCol>
              </a:tblGrid>
              <a:tr h="911578">
                <a:tc gridSpan="2">
                  <a:txBody>
                    <a:bodyPr/>
                    <a:lstStyle/>
                    <a:p>
                      <a:pPr algn="ctr">
                        <a:lnSpc>
                          <a:spcPct val="107000"/>
                        </a:lnSpc>
                        <a:spcAft>
                          <a:spcPts val="0"/>
                        </a:spcAft>
                      </a:pPr>
                      <a:r>
                        <a:rPr lang="es-EC" sz="1600" dirty="0">
                          <a:effectLst/>
                        </a:rPr>
                        <a:t>Distributivo del personal al 31 Diciembre de 2023</a:t>
                      </a:r>
                      <a:endParaRPr lang="es-EC" sz="11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xmlns="" val="10000"/>
                  </a:ext>
                </a:extLst>
              </a:tr>
              <a:tr h="364631">
                <a:tc>
                  <a:txBody>
                    <a:bodyPr/>
                    <a:lstStyle/>
                    <a:p>
                      <a:pPr algn="ctr">
                        <a:lnSpc>
                          <a:spcPct val="107000"/>
                        </a:lnSpc>
                        <a:spcAft>
                          <a:spcPts val="0"/>
                        </a:spcAft>
                      </a:pPr>
                      <a:r>
                        <a:rPr lang="en-US" sz="1600" dirty="0">
                          <a:effectLst/>
                        </a:rPr>
                        <a:t>Área</a:t>
                      </a:r>
                      <a:endParaRPr lang="es-EC" sz="11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n-US" sz="1600" dirty="0">
                          <a:effectLst/>
                        </a:rPr>
                        <a:t>Personal</a:t>
                      </a:r>
                      <a:endParaRPr lang="es-EC" sz="11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364631">
                <a:tc>
                  <a:txBody>
                    <a:bodyPr/>
                    <a:lstStyle/>
                    <a:p>
                      <a:pPr algn="ctr">
                        <a:lnSpc>
                          <a:spcPct val="107000"/>
                        </a:lnSpc>
                        <a:spcAft>
                          <a:spcPts val="0"/>
                        </a:spcAft>
                      </a:pPr>
                      <a:r>
                        <a:rPr lang="en-US" sz="1600" dirty="0">
                          <a:effectLst/>
                        </a:rPr>
                        <a:t>Administrativa</a:t>
                      </a:r>
                      <a:endParaRPr lang="es-EC" sz="11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n-US" sz="1600">
                          <a:effectLst/>
                        </a:rPr>
                        <a:t>4</a:t>
                      </a:r>
                      <a:endParaRPr lang="es-EC" sz="11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364631">
                <a:tc>
                  <a:txBody>
                    <a:bodyPr/>
                    <a:lstStyle/>
                    <a:p>
                      <a:pPr algn="ctr">
                        <a:lnSpc>
                          <a:spcPct val="107000"/>
                        </a:lnSpc>
                        <a:spcAft>
                          <a:spcPts val="0"/>
                        </a:spcAft>
                      </a:pPr>
                      <a:r>
                        <a:rPr lang="en-US" sz="1600" dirty="0">
                          <a:effectLst/>
                        </a:rPr>
                        <a:t>Financiero</a:t>
                      </a:r>
                      <a:endParaRPr lang="es-EC" sz="11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n-US" sz="1600">
                          <a:effectLst/>
                        </a:rPr>
                        <a:t>1</a:t>
                      </a:r>
                      <a:endParaRPr lang="es-EC" sz="11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364631">
                <a:tc>
                  <a:txBody>
                    <a:bodyPr/>
                    <a:lstStyle/>
                    <a:p>
                      <a:pPr algn="ctr">
                        <a:lnSpc>
                          <a:spcPct val="107000"/>
                        </a:lnSpc>
                        <a:spcAft>
                          <a:spcPts val="0"/>
                        </a:spcAft>
                      </a:pPr>
                      <a:r>
                        <a:rPr lang="en-US" sz="1600">
                          <a:effectLst/>
                        </a:rPr>
                        <a:t>Ventas</a:t>
                      </a:r>
                      <a:endParaRPr lang="es-EC" sz="11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n-US" sz="1600">
                          <a:effectLst/>
                        </a:rPr>
                        <a:t>5</a:t>
                      </a:r>
                      <a:endParaRPr lang="es-EC" sz="11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364631">
                <a:tc>
                  <a:txBody>
                    <a:bodyPr/>
                    <a:lstStyle/>
                    <a:p>
                      <a:pPr algn="ctr">
                        <a:lnSpc>
                          <a:spcPct val="107000"/>
                        </a:lnSpc>
                        <a:spcAft>
                          <a:spcPts val="0"/>
                        </a:spcAft>
                      </a:pPr>
                      <a:r>
                        <a:rPr lang="en-US" sz="1600">
                          <a:effectLst/>
                        </a:rPr>
                        <a:t>Total</a:t>
                      </a:r>
                      <a:endParaRPr lang="es-EC" sz="11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n-US" sz="1600" dirty="0">
                          <a:effectLst/>
                        </a:rPr>
                        <a:t>10</a:t>
                      </a:r>
                      <a:endParaRPr lang="es-EC" sz="11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bl>
          </a:graphicData>
        </a:graphic>
      </p:graphicFrame>
      <p:sp>
        <p:nvSpPr>
          <p:cNvPr id="7" name="Rectángulo 6"/>
          <p:cNvSpPr/>
          <p:nvPr/>
        </p:nvSpPr>
        <p:spPr>
          <a:xfrm>
            <a:off x="778933" y="928004"/>
            <a:ext cx="8830733" cy="584775"/>
          </a:xfrm>
          <a:prstGeom prst="rect">
            <a:avLst/>
          </a:prstGeom>
        </p:spPr>
        <p:txBody>
          <a:bodyPr wrap="square">
            <a:spAutoFit/>
          </a:bodyPr>
          <a:lstStyle/>
          <a:p>
            <a:pPr algn="just"/>
            <a:r>
              <a:rPr lang="es-EC" sz="1600" dirty="0">
                <a:latin typeface="Times New Roman" panose="02020603050405020304" pitchFamily="18" charset="0"/>
                <a:cs typeface="Times New Roman" panose="02020603050405020304" pitchFamily="18" charset="0"/>
              </a:rPr>
              <a:t>La estructura Orgánica de la Empresa fue aprobada por Directorio mediante Sesión Extraordinaria según el Acta N°51.</a:t>
            </a:r>
          </a:p>
        </p:txBody>
      </p:sp>
      <p:sp>
        <p:nvSpPr>
          <p:cNvPr id="8" name="Rectángulo 7"/>
          <p:cNvSpPr/>
          <p:nvPr/>
        </p:nvSpPr>
        <p:spPr>
          <a:xfrm>
            <a:off x="6096000" y="1914197"/>
            <a:ext cx="3273653" cy="646331"/>
          </a:xfrm>
          <a:prstGeom prst="rect">
            <a:avLst/>
          </a:prstGeom>
        </p:spPr>
        <p:txBody>
          <a:bodyPr wrap="square">
            <a:spAutoFit/>
          </a:bodyPr>
          <a:lstStyle/>
          <a:p>
            <a:pPr algn="ctr"/>
            <a:r>
              <a:rPr lang="es-EC" dirty="0">
                <a:ln w="0"/>
                <a:solidFill>
                  <a:schemeClr val="accent2">
                    <a:lumMod val="50000"/>
                  </a:schemeClr>
                </a:solidFill>
                <a:effectLst>
                  <a:outerShdw blurRad="38100" dist="19050" dir="2700000" algn="tl" rotWithShape="0">
                    <a:schemeClr val="dk1">
                      <a:alpha val="40000"/>
                    </a:schemeClr>
                  </a:outerShdw>
                </a:effectLst>
                <a:latin typeface="Baskerville Old Face" panose="02020602080505020303" pitchFamily="18" charset="0"/>
              </a:rPr>
              <a:t>DISTRIBUTIVO DEL PERSONAL 2023</a:t>
            </a:r>
          </a:p>
        </p:txBody>
      </p:sp>
      <p:sp>
        <p:nvSpPr>
          <p:cNvPr id="9" name="Rectángulo 8"/>
          <p:cNvSpPr/>
          <p:nvPr/>
        </p:nvSpPr>
        <p:spPr>
          <a:xfrm>
            <a:off x="1535390" y="1840832"/>
            <a:ext cx="2734781" cy="646331"/>
          </a:xfrm>
          <a:prstGeom prst="rect">
            <a:avLst/>
          </a:prstGeom>
        </p:spPr>
        <p:txBody>
          <a:bodyPr wrap="square">
            <a:spAutoFit/>
          </a:bodyPr>
          <a:lstStyle/>
          <a:p>
            <a:pPr algn="ctr"/>
            <a:r>
              <a:rPr lang="es-EC" dirty="0">
                <a:ln w="0"/>
                <a:solidFill>
                  <a:schemeClr val="accent2">
                    <a:lumMod val="50000"/>
                  </a:schemeClr>
                </a:solidFill>
                <a:effectLst>
                  <a:outerShdw blurRad="38100" dist="19050" dir="2700000" algn="tl" rotWithShape="0">
                    <a:schemeClr val="dk1">
                      <a:alpha val="40000"/>
                    </a:schemeClr>
                  </a:outerShdw>
                </a:effectLst>
                <a:latin typeface="Baskerville Old Face" panose="02020602080505020303" pitchFamily="18" charset="0"/>
              </a:rPr>
              <a:t>ORGANIGRAMA</a:t>
            </a:r>
          </a:p>
          <a:p>
            <a:pPr algn="ctr"/>
            <a:r>
              <a:rPr lang="es-EC" dirty="0">
                <a:ln w="0"/>
                <a:solidFill>
                  <a:schemeClr val="accent2">
                    <a:lumMod val="50000"/>
                  </a:schemeClr>
                </a:solidFill>
                <a:effectLst>
                  <a:outerShdw blurRad="38100" dist="19050" dir="2700000" algn="tl" rotWithShape="0">
                    <a:schemeClr val="dk1">
                      <a:alpha val="40000"/>
                    </a:schemeClr>
                  </a:outerShdw>
                </a:effectLst>
                <a:latin typeface="Baskerville Old Face" panose="02020602080505020303" pitchFamily="18" charset="0"/>
              </a:rPr>
              <a:t>INSTITUCIONAL</a:t>
            </a:r>
          </a:p>
        </p:txBody>
      </p:sp>
      <p:pic>
        <p:nvPicPr>
          <p:cNvPr id="3" name="Imagen 2">
            <a:extLst>
              <a:ext uri="{FF2B5EF4-FFF2-40B4-BE49-F238E27FC236}">
                <a16:creationId xmlns:a16="http://schemas.microsoft.com/office/drawing/2014/main" xmlns="" id="{E815ECEA-3B7D-A065-F979-47390FAEE2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534" y="304800"/>
            <a:ext cx="1828799" cy="304800"/>
          </a:xfrm>
          <a:prstGeom prst="rect">
            <a:avLst/>
          </a:prstGeom>
        </p:spPr>
      </p:pic>
    </p:spTree>
    <p:extLst>
      <p:ext uri="{BB962C8B-B14F-4D97-AF65-F5344CB8AC3E}">
        <p14:creationId xmlns:p14="http://schemas.microsoft.com/office/powerpoint/2010/main" val="1569029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5F5787-85FB-CB0F-F5B6-3809D4C06564}"/>
              </a:ext>
            </a:extLst>
          </p:cNvPr>
          <p:cNvSpPr>
            <a:spLocks noGrp="1"/>
          </p:cNvSpPr>
          <p:nvPr>
            <p:ph type="title"/>
          </p:nvPr>
        </p:nvSpPr>
        <p:spPr>
          <a:xfrm>
            <a:off x="677334" y="609599"/>
            <a:ext cx="8596668" cy="2819401"/>
          </a:xfrm>
        </p:spPr>
        <p:txBody>
          <a:bodyPr>
            <a:normAutofit fontScale="90000"/>
          </a:bodyPr>
          <a:lstStyle/>
          <a:p>
            <a:pPr algn="ctr" fontAlgn="base"/>
            <a:r>
              <a:rPr lang="es-EC" sz="2000" dirty="0">
                <a:ln w="0"/>
                <a:solidFill>
                  <a:schemeClr val="accent2">
                    <a:lumMod val="50000"/>
                  </a:schemeClr>
                </a:solidFill>
                <a:effectLst>
                  <a:outerShdw blurRad="38100" dist="19050" dir="2700000" algn="tl" rotWithShape="0">
                    <a:schemeClr val="dk1">
                      <a:alpha val="40000"/>
                    </a:schemeClr>
                  </a:outerShdw>
                </a:effectLst>
                <a:latin typeface="Baskerville Old Face" panose="02020602080505020303" pitchFamily="18" charset="0"/>
                <a:ea typeface="+mn-ea"/>
                <a:cs typeface="+mn-cs"/>
              </a:rPr>
              <a:t>2. INFORME ÁREA ADMINISTRATIVA- COMPRAS PÚBLICAS</a:t>
            </a:r>
            <a:r>
              <a:rPr lang="es-EC" sz="1800" u="sng" dirty="0">
                <a:ln>
                  <a:noFill/>
                </a:ln>
                <a:effectLst>
                  <a:outerShdw blurRad="38100" dist="25400" dir="5400000" algn="ctr">
                    <a:srgbClr val="6E747A">
                      <a:alpha val="43000"/>
                    </a:srgbClr>
                  </a:outerShdw>
                </a:effectLst>
                <a:latin typeface="Times New Roman" panose="02020603050405020304" pitchFamily="18" charset="0"/>
                <a:ea typeface="Times New Roman" panose="02020603050405020304" pitchFamily="18" charset="0"/>
              </a:rPr>
              <a:t/>
            </a:r>
            <a:br>
              <a:rPr lang="es-EC" sz="1800" u="sng" dirty="0">
                <a:ln>
                  <a:noFill/>
                </a:ln>
                <a:effectLst>
                  <a:outerShdw blurRad="38100" dist="25400" dir="5400000" algn="ctr">
                    <a:srgbClr val="6E747A">
                      <a:alpha val="43000"/>
                    </a:srgbClr>
                  </a:outerShdw>
                </a:effectLst>
                <a:latin typeface="Times New Roman" panose="02020603050405020304" pitchFamily="18" charset="0"/>
                <a:ea typeface="Times New Roman" panose="02020603050405020304" pitchFamily="18" charset="0"/>
              </a:rPr>
            </a:br>
            <a:r>
              <a:rPr lang="es-ES" sz="1800" dirty="0">
                <a:solidFill>
                  <a:schemeClr val="tx1"/>
                </a:solidFill>
                <a:latin typeface="Baskerville Old Face" panose="02020602080505020303" pitchFamily="18" charset="0"/>
              </a:rPr>
              <a:t>En el cuadro adjunto se podrá observar los procesos de contratación y compras públicas de bienes y servicios que se realizaron durante el año 2023 según las necesidades institucionales presentadas</a:t>
            </a:r>
            <a:r>
              <a:rPr lang="es-ES" sz="1800" dirty="0">
                <a:solidFill>
                  <a:schemeClr val="accent2">
                    <a:lumMod val="75000"/>
                  </a:schemeClr>
                </a:solidFill>
                <a:effectLst/>
                <a:latin typeface="Times New Roman" panose="02020603050405020304" pitchFamily="18" charset="0"/>
                <a:ea typeface="Calibri" panose="020F0502020204030204" pitchFamily="34" charset="0"/>
              </a:rPr>
              <a:t>. </a:t>
            </a:r>
            <a:br>
              <a:rPr lang="es-ES" sz="1800" dirty="0">
                <a:solidFill>
                  <a:schemeClr val="accent2">
                    <a:lumMod val="75000"/>
                  </a:schemeClr>
                </a:solidFill>
                <a:effectLst/>
                <a:latin typeface="Times New Roman" panose="02020603050405020304" pitchFamily="18" charset="0"/>
                <a:ea typeface="Calibri" panose="020F0502020204030204" pitchFamily="34" charset="0"/>
              </a:rPr>
            </a:br>
            <a:r>
              <a:rPr lang="es-ES" sz="1800" dirty="0">
                <a:solidFill>
                  <a:srgbClr val="000000"/>
                </a:solidFill>
                <a:effectLst/>
                <a:latin typeface="Times New Roman" panose="02020603050405020304" pitchFamily="18" charset="0"/>
                <a:ea typeface="Calibri" panose="020F0502020204030204" pitchFamily="34" charset="0"/>
              </a:rPr>
              <a:t>Se realizaron varios procesos de contratación y compras públicas de bienes y servicios tales como:</a:t>
            </a:r>
            <a:r>
              <a:rPr lang="es-EC" sz="1800" dirty="0">
                <a:effectLst/>
                <a:latin typeface="Times New Roman" panose="02020603050405020304" pitchFamily="18" charset="0"/>
                <a:ea typeface="Times New Roman" panose="02020603050405020304" pitchFamily="18" charset="0"/>
              </a:rPr>
              <a:t/>
            </a:r>
            <a:br>
              <a:rPr lang="es-EC" sz="1800" dirty="0">
                <a:effectLst/>
                <a:latin typeface="Times New Roman" panose="02020603050405020304" pitchFamily="18" charset="0"/>
                <a:ea typeface="Times New Roman" panose="02020603050405020304" pitchFamily="18" charset="0"/>
              </a:rPr>
            </a:br>
            <a:r>
              <a:rPr lang="es-ES" sz="1800" dirty="0">
                <a:effectLst/>
                <a:latin typeface="Times New Roman" panose="02020603050405020304" pitchFamily="18" charset="0"/>
                <a:ea typeface="Calibri" panose="020F0502020204030204" pitchFamily="34" charset="0"/>
              </a:rPr>
              <a:t> </a:t>
            </a:r>
            <a:r>
              <a:rPr lang="es-EC" sz="1800" dirty="0">
                <a:effectLst/>
                <a:latin typeface="Times New Roman" panose="02020603050405020304" pitchFamily="18" charset="0"/>
                <a:ea typeface="Times New Roman" panose="02020603050405020304" pitchFamily="18" charset="0"/>
              </a:rPr>
              <a:t/>
            </a:r>
            <a:br>
              <a:rPr lang="es-EC" sz="1800" dirty="0">
                <a:effectLst/>
                <a:latin typeface="Times New Roman" panose="02020603050405020304" pitchFamily="18" charset="0"/>
                <a:ea typeface="Times New Roman" panose="02020603050405020304" pitchFamily="18" charset="0"/>
              </a:rPr>
            </a:br>
            <a:r>
              <a:rPr lang="es-ES" sz="1800" b="1" dirty="0">
                <a:solidFill>
                  <a:srgbClr val="000000"/>
                </a:solidFill>
                <a:effectLst/>
                <a:latin typeface="Times New Roman" panose="02020603050405020304" pitchFamily="18" charset="0"/>
                <a:ea typeface="Calibri" panose="020F0502020204030204" pitchFamily="34" charset="0"/>
              </a:rPr>
              <a:t>Ínfimas Cuantía:</a:t>
            </a:r>
            <a:r>
              <a:rPr lang="es-ES" sz="1800" dirty="0">
                <a:solidFill>
                  <a:srgbClr val="000000"/>
                </a:solidFill>
                <a:effectLst/>
                <a:latin typeface="Times New Roman" panose="02020603050405020304" pitchFamily="18" charset="0"/>
                <a:ea typeface="Calibri" panose="020F0502020204030204" pitchFamily="34" charset="0"/>
              </a:rPr>
              <a:t> Compra de material de oficina, hosting y pagina web, material publicitario, etc.</a:t>
            </a:r>
            <a:r>
              <a:rPr lang="es-EC" sz="1800" dirty="0">
                <a:effectLst/>
                <a:latin typeface="Times New Roman" panose="02020603050405020304" pitchFamily="18" charset="0"/>
                <a:ea typeface="Calibri" panose="020F0502020204030204" pitchFamily="34" charset="0"/>
              </a:rPr>
              <a:t/>
            </a:r>
            <a:br>
              <a:rPr lang="es-EC" sz="1800" dirty="0">
                <a:effectLst/>
                <a:latin typeface="Times New Roman" panose="02020603050405020304" pitchFamily="18" charset="0"/>
                <a:ea typeface="Calibri" panose="020F0502020204030204" pitchFamily="34" charset="0"/>
              </a:rPr>
            </a:br>
            <a:r>
              <a:rPr lang="es-ES" sz="1800" b="1" dirty="0">
                <a:solidFill>
                  <a:srgbClr val="000000"/>
                </a:solidFill>
                <a:effectLst/>
                <a:latin typeface="Times New Roman" panose="02020603050405020304" pitchFamily="18" charset="0"/>
                <a:ea typeface="Calibri" panose="020F0502020204030204" pitchFamily="34" charset="0"/>
              </a:rPr>
              <a:t>Catalogo electrónico:</a:t>
            </a:r>
            <a:r>
              <a:rPr lang="es-ES" sz="1800" dirty="0">
                <a:solidFill>
                  <a:srgbClr val="000000"/>
                </a:solidFill>
                <a:effectLst/>
                <a:latin typeface="Times New Roman" panose="02020603050405020304" pitchFamily="18" charset="0"/>
                <a:ea typeface="Calibri" panose="020F0502020204030204" pitchFamily="34" charset="0"/>
              </a:rPr>
              <a:t> Servicio de Seguridad y Vigilancia para el plan habitacional Mi Casita Linda y material de oficina </a:t>
            </a:r>
            <a:r>
              <a:rPr lang="es-EC" sz="1800" dirty="0">
                <a:effectLst/>
                <a:latin typeface="Times New Roman" panose="02020603050405020304" pitchFamily="18" charset="0"/>
                <a:ea typeface="Calibri" panose="020F0502020204030204" pitchFamily="34" charset="0"/>
              </a:rPr>
              <a:t/>
            </a:r>
            <a:br>
              <a:rPr lang="es-EC" sz="1800" dirty="0">
                <a:effectLst/>
                <a:latin typeface="Times New Roman" panose="02020603050405020304" pitchFamily="18" charset="0"/>
                <a:ea typeface="Calibri" panose="020F0502020204030204" pitchFamily="34" charset="0"/>
              </a:rPr>
            </a:br>
            <a:r>
              <a:rPr lang="es-ES" sz="1800" b="1" dirty="0">
                <a:solidFill>
                  <a:srgbClr val="000000"/>
                </a:solidFill>
                <a:effectLst/>
                <a:latin typeface="Times New Roman" panose="02020603050405020304" pitchFamily="18" charset="0"/>
                <a:ea typeface="Calibri" panose="020F0502020204030204" pitchFamily="34" charset="0"/>
              </a:rPr>
              <a:t>Menor cuantía:</a:t>
            </a:r>
            <a:r>
              <a:rPr lang="es-ES" sz="1800" dirty="0">
                <a:solidFill>
                  <a:srgbClr val="000000"/>
                </a:solidFill>
                <a:effectLst/>
                <a:latin typeface="Times New Roman" panose="02020603050405020304" pitchFamily="18" charset="0"/>
                <a:ea typeface="Calibri" panose="020F0502020204030204" pitchFamily="34" charset="0"/>
              </a:rPr>
              <a:t> Contratación mantenimiento de viviendas del plan habitacional mi casita linda</a:t>
            </a:r>
            <a:r>
              <a:rPr lang="es-EC" sz="1800" dirty="0">
                <a:effectLst/>
                <a:latin typeface="Times New Roman" panose="02020603050405020304" pitchFamily="18" charset="0"/>
                <a:ea typeface="Calibri" panose="020F0502020204030204" pitchFamily="34" charset="0"/>
              </a:rPr>
              <a:t/>
            </a:r>
            <a:br>
              <a:rPr lang="es-EC" sz="1800" dirty="0">
                <a:effectLst/>
                <a:latin typeface="Times New Roman" panose="02020603050405020304" pitchFamily="18" charset="0"/>
                <a:ea typeface="Calibri" panose="020F0502020204030204" pitchFamily="34" charset="0"/>
              </a:rPr>
            </a:br>
            <a:r>
              <a:rPr lang="es-ES" sz="1800" b="1" dirty="0">
                <a:solidFill>
                  <a:schemeClr val="tx1"/>
                </a:solidFill>
                <a:latin typeface="Baskerville Old Face" panose="02020602080505020303" pitchFamily="18" charset="0"/>
              </a:rPr>
              <a:t>Régimen especial: </a:t>
            </a:r>
            <a:r>
              <a:rPr lang="es-ES" sz="1800" dirty="0">
                <a:solidFill>
                  <a:schemeClr val="tx1"/>
                </a:solidFill>
                <a:latin typeface="Baskerville Old Face" panose="02020602080505020303" pitchFamily="18" charset="0"/>
              </a:rPr>
              <a:t>Contratos entre Entidades Públicas o sus subsidiarias (Prestación De Servicios De Administración Del Fideicomiso Mercantil Inmobiliario Mi Casita Linda </a:t>
            </a:r>
            <a:endParaRPr lang="es-EC" sz="1800" dirty="0">
              <a:solidFill>
                <a:schemeClr val="tx1"/>
              </a:solidFill>
              <a:latin typeface="Baskerville Old Face" panose="02020602080505020303" pitchFamily="18" charset="0"/>
            </a:endParaRPr>
          </a:p>
        </p:txBody>
      </p:sp>
      <p:graphicFrame>
        <p:nvGraphicFramePr>
          <p:cNvPr id="5" name="Tabla 4">
            <a:extLst>
              <a:ext uri="{FF2B5EF4-FFF2-40B4-BE49-F238E27FC236}">
                <a16:creationId xmlns:a16="http://schemas.microsoft.com/office/drawing/2014/main" xmlns="" id="{D8B26A2F-E1CA-0677-2E07-6EF5BBBFF1E7}"/>
              </a:ext>
            </a:extLst>
          </p:cNvPr>
          <p:cNvGraphicFramePr>
            <a:graphicFrameLocks noGrp="1"/>
          </p:cNvGraphicFramePr>
          <p:nvPr>
            <p:extLst>
              <p:ext uri="{D42A27DB-BD31-4B8C-83A1-F6EECF244321}">
                <p14:modId xmlns:p14="http://schemas.microsoft.com/office/powerpoint/2010/main" val="3758871192"/>
              </p:ext>
            </p:extLst>
          </p:nvPr>
        </p:nvGraphicFramePr>
        <p:xfrm>
          <a:off x="1682701" y="3588506"/>
          <a:ext cx="6585934" cy="3451621"/>
        </p:xfrm>
        <a:graphic>
          <a:graphicData uri="http://schemas.openxmlformats.org/drawingml/2006/table">
            <a:tbl>
              <a:tblPr firstRow="1" firstCol="1" bandRow="1">
                <a:tableStyleId>{5C22544A-7EE6-4342-B048-85BDC9FD1C3A}</a:tableStyleId>
              </a:tblPr>
              <a:tblGrid>
                <a:gridCol w="1077227">
                  <a:extLst>
                    <a:ext uri="{9D8B030D-6E8A-4147-A177-3AD203B41FA5}">
                      <a16:colId xmlns:a16="http://schemas.microsoft.com/office/drawing/2014/main" xmlns="" val="2537276518"/>
                    </a:ext>
                  </a:extLst>
                </a:gridCol>
                <a:gridCol w="900954">
                  <a:extLst>
                    <a:ext uri="{9D8B030D-6E8A-4147-A177-3AD203B41FA5}">
                      <a16:colId xmlns:a16="http://schemas.microsoft.com/office/drawing/2014/main" xmlns="" val="29540035"/>
                    </a:ext>
                  </a:extLst>
                </a:gridCol>
                <a:gridCol w="900954">
                  <a:extLst>
                    <a:ext uri="{9D8B030D-6E8A-4147-A177-3AD203B41FA5}">
                      <a16:colId xmlns:a16="http://schemas.microsoft.com/office/drawing/2014/main" xmlns="" val="4231473451"/>
                    </a:ext>
                  </a:extLst>
                </a:gridCol>
                <a:gridCol w="900954">
                  <a:extLst>
                    <a:ext uri="{9D8B030D-6E8A-4147-A177-3AD203B41FA5}">
                      <a16:colId xmlns:a16="http://schemas.microsoft.com/office/drawing/2014/main" xmlns="" val="1112950514"/>
                    </a:ext>
                  </a:extLst>
                </a:gridCol>
                <a:gridCol w="900322">
                  <a:extLst>
                    <a:ext uri="{9D8B030D-6E8A-4147-A177-3AD203B41FA5}">
                      <a16:colId xmlns:a16="http://schemas.microsoft.com/office/drawing/2014/main" xmlns="" val="1575606397"/>
                    </a:ext>
                  </a:extLst>
                </a:gridCol>
                <a:gridCol w="1905523">
                  <a:extLst>
                    <a:ext uri="{9D8B030D-6E8A-4147-A177-3AD203B41FA5}">
                      <a16:colId xmlns:a16="http://schemas.microsoft.com/office/drawing/2014/main" xmlns="" val="2848459393"/>
                    </a:ext>
                  </a:extLst>
                </a:gridCol>
              </a:tblGrid>
              <a:tr h="334193">
                <a:tc rowSpan="2">
                  <a:txBody>
                    <a:bodyPr/>
                    <a:lstStyle/>
                    <a:p>
                      <a:pPr algn="ctr">
                        <a:lnSpc>
                          <a:spcPct val="107000"/>
                        </a:lnSpc>
                      </a:pPr>
                      <a:r>
                        <a:rPr lang="es-EC" sz="800">
                          <a:effectLst/>
                        </a:rPr>
                        <a:t>TIPO DE CONTRATACIÓN</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gridSpan="4">
                  <a:txBody>
                    <a:bodyPr/>
                    <a:lstStyle/>
                    <a:p>
                      <a:pPr algn="ctr">
                        <a:lnSpc>
                          <a:spcPct val="107000"/>
                        </a:lnSpc>
                      </a:pPr>
                      <a:r>
                        <a:rPr lang="es-EC" sz="800">
                          <a:effectLst/>
                        </a:rPr>
                        <a:t>ESTADO ACTUAL</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a:lnSpc>
                          <a:spcPct val="107000"/>
                        </a:lnSpc>
                      </a:pPr>
                      <a:r>
                        <a:rPr lang="es-EC" sz="800">
                          <a:effectLst/>
                        </a:rPr>
                        <a:t>LINK AL MEDIO DE VERIFICACIÓN PUBLICADO EN LA PAG. WEB DE LA INSTITUCIÓN</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extLst>
                  <a:ext uri="{0D108BD9-81ED-4DB2-BD59-A6C34878D82A}">
                    <a16:rowId xmlns:a16="http://schemas.microsoft.com/office/drawing/2014/main" xmlns="" val="2884669150"/>
                  </a:ext>
                </a:extLst>
              </a:tr>
              <a:tr h="250676">
                <a:tc vMerge="1">
                  <a:txBody>
                    <a:bodyPr/>
                    <a:lstStyle/>
                    <a:p>
                      <a:endParaRPr lang="es-EC"/>
                    </a:p>
                  </a:txBody>
                  <a:tcPr/>
                </a:tc>
                <a:tc>
                  <a:txBody>
                    <a:bodyPr/>
                    <a:lstStyle/>
                    <a:p>
                      <a:pPr algn="ctr">
                        <a:lnSpc>
                          <a:spcPct val="107000"/>
                        </a:lnSpc>
                      </a:pPr>
                      <a:r>
                        <a:rPr lang="es-EC" sz="800">
                          <a:effectLst/>
                        </a:rPr>
                        <a:t>NÚMERO TOTAL ADJUDICADOS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800">
                          <a:effectLst/>
                        </a:rPr>
                        <a:t>VALOR TOTAL ADJUDICADOS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800">
                          <a:effectLst/>
                        </a:rPr>
                        <a:t>NÚMERO TOTAL FINALIZADOS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800">
                          <a:effectLst/>
                        </a:rPr>
                        <a:t>VALOR TOTAL FINALIZADOS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vMerge="1">
                  <a:txBody>
                    <a:bodyPr/>
                    <a:lstStyle/>
                    <a:p>
                      <a:endParaRPr lang="es-EC"/>
                    </a:p>
                  </a:txBody>
                  <a:tcPr/>
                </a:tc>
                <a:extLst>
                  <a:ext uri="{0D108BD9-81ED-4DB2-BD59-A6C34878D82A}">
                    <a16:rowId xmlns:a16="http://schemas.microsoft.com/office/drawing/2014/main" xmlns="" val="338518578"/>
                  </a:ext>
                </a:extLst>
              </a:tr>
              <a:tr h="418846">
                <a:tc>
                  <a:txBody>
                    <a:bodyPr/>
                    <a:lstStyle/>
                    <a:p>
                      <a:pPr algn="ctr">
                        <a:lnSpc>
                          <a:spcPct val="107000"/>
                        </a:lnSpc>
                      </a:pPr>
                      <a:r>
                        <a:rPr lang="es-EC" sz="900">
                          <a:effectLst/>
                        </a:rPr>
                        <a:t>CATÁLOGO ELECTRÓNICO</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21</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21</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21</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21</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700">
                          <a:effectLst/>
                        </a:rPr>
                        <a:t>https://www.compraspublicas.gob.ec/ProcesoContratacion/compras/IC/buscarInfima.cpe#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extLst>
                  <a:ext uri="{0D108BD9-81ED-4DB2-BD59-A6C34878D82A}">
                    <a16:rowId xmlns:a16="http://schemas.microsoft.com/office/drawing/2014/main" xmlns="" val="373340073"/>
                  </a:ext>
                </a:extLst>
              </a:tr>
              <a:tr h="323453">
                <a:tc>
                  <a:txBody>
                    <a:bodyPr/>
                    <a:lstStyle/>
                    <a:p>
                      <a:pPr algn="ctr">
                        <a:lnSpc>
                          <a:spcPct val="107000"/>
                        </a:lnSpc>
                      </a:pPr>
                      <a:r>
                        <a:rPr lang="es-EC" sz="900">
                          <a:effectLst/>
                        </a:rPr>
                        <a:t>COTIZACIÓN</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N/A</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extLst>
                  <a:ext uri="{0D108BD9-81ED-4DB2-BD59-A6C34878D82A}">
                    <a16:rowId xmlns:a16="http://schemas.microsoft.com/office/drawing/2014/main" xmlns="" val="1576409306"/>
                  </a:ext>
                </a:extLst>
              </a:tr>
              <a:tr h="328507">
                <a:tc>
                  <a:txBody>
                    <a:bodyPr/>
                    <a:lstStyle/>
                    <a:p>
                      <a:pPr algn="ctr">
                        <a:lnSpc>
                          <a:spcPct val="107000"/>
                        </a:lnSpc>
                      </a:pPr>
                      <a:r>
                        <a:rPr lang="es-EC" sz="900">
                          <a:effectLst/>
                        </a:rPr>
                        <a:t>ÍNFIMA CUANTÍA</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14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14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14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14</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700" u="none" strike="noStrike">
                          <a:effectLst/>
                          <a:hlinkClick r:id="rId2"/>
                        </a:rPr>
                        <a:t>https://www.compraspublicas.gob.ec/ProcesoContratacion/compras/IC/buscarInfima.cpe#</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extLst>
                  <a:ext uri="{0D108BD9-81ED-4DB2-BD59-A6C34878D82A}">
                    <a16:rowId xmlns:a16="http://schemas.microsoft.com/office/drawing/2014/main" xmlns="" val="143413980"/>
                  </a:ext>
                </a:extLst>
              </a:tr>
              <a:tr h="446707">
                <a:tc>
                  <a:txBody>
                    <a:bodyPr/>
                    <a:lstStyle/>
                    <a:p>
                      <a:pPr algn="ctr">
                        <a:lnSpc>
                          <a:spcPct val="107000"/>
                        </a:lnSpc>
                      </a:pPr>
                      <a:r>
                        <a:rPr lang="es-EC" sz="900">
                          <a:effectLst/>
                        </a:rPr>
                        <a:t>MENOR CUANTÍA</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1</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1</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1</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dirty="0">
                          <a:effectLst/>
                        </a:rPr>
                        <a:t>1</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l" fontAlgn="base">
                        <a:lnSpc>
                          <a:spcPct val="107000"/>
                        </a:lnSpc>
                      </a:pPr>
                      <a:r>
                        <a:rPr lang="es-EC" sz="700">
                          <a:effectLst/>
                        </a:rPr>
                        <a:t>https://www.compraspublicas.gob.ec/ProcesoContratacion/compras/PC/informacionProcesoContratacion2.cpe?idSoliCompra=4urugZtAs9TVm6jnDJXng9dl8iIQOrgiKpR1rzfF4QM,</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extLst>
                  <a:ext uri="{0D108BD9-81ED-4DB2-BD59-A6C34878D82A}">
                    <a16:rowId xmlns:a16="http://schemas.microsoft.com/office/drawing/2014/main" xmlns="" val="1067989147"/>
                  </a:ext>
                </a:extLst>
              </a:tr>
              <a:tr h="415688">
                <a:tc>
                  <a:txBody>
                    <a:bodyPr/>
                    <a:lstStyle/>
                    <a:p>
                      <a:pPr algn="ctr">
                        <a:lnSpc>
                          <a:spcPct val="107000"/>
                        </a:lnSpc>
                      </a:pPr>
                      <a:r>
                        <a:rPr lang="es-EC" sz="900">
                          <a:effectLst/>
                        </a:rPr>
                        <a:t>BIENES Y SERVICIOS</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N/A</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extLst>
                  <a:ext uri="{0D108BD9-81ED-4DB2-BD59-A6C34878D82A}">
                    <a16:rowId xmlns:a16="http://schemas.microsoft.com/office/drawing/2014/main" xmlns="" val="2623685217"/>
                  </a:ext>
                </a:extLst>
              </a:tr>
              <a:tr h="328507">
                <a:tc>
                  <a:txBody>
                    <a:bodyPr/>
                    <a:lstStyle/>
                    <a:p>
                      <a:pPr algn="ctr">
                        <a:lnSpc>
                          <a:spcPct val="107000"/>
                        </a:lnSpc>
                      </a:pPr>
                      <a:r>
                        <a:rPr lang="es-EC" sz="900">
                          <a:effectLst/>
                        </a:rPr>
                        <a:t>PUBLICACIÓN</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0</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N/A</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extLst>
                  <a:ext uri="{0D108BD9-81ED-4DB2-BD59-A6C34878D82A}">
                    <a16:rowId xmlns:a16="http://schemas.microsoft.com/office/drawing/2014/main" xmlns="" val="1828643737"/>
                  </a:ext>
                </a:extLst>
              </a:tr>
              <a:tr h="446707">
                <a:tc>
                  <a:txBody>
                    <a:bodyPr/>
                    <a:lstStyle/>
                    <a:p>
                      <a:pPr algn="ctr">
                        <a:lnSpc>
                          <a:spcPct val="107000"/>
                        </a:lnSpc>
                      </a:pPr>
                      <a:r>
                        <a:rPr lang="es-EC" sz="900">
                          <a:effectLst/>
                        </a:rPr>
                        <a:t>RÉGIMEN ESPECIAL</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2</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1</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1</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900">
                          <a:effectLst/>
                        </a:rPr>
                        <a:t>1</a:t>
                      </a:r>
                      <a:endParaRPr lang="es-EC"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tc>
                  <a:txBody>
                    <a:bodyPr/>
                    <a:lstStyle/>
                    <a:p>
                      <a:pPr algn="ctr">
                        <a:lnSpc>
                          <a:spcPct val="107000"/>
                        </a:lnSpc>
                      </a:pPr>
                      <a:r>
                        <a:rPr lang="es-EC" sz="700" dirty="0">
                          <a:effectLst/>
                        </a:rPr>
                        <a:t>https://www.compraspublicas.gob.ec/ProcesoContratacion/compras/PC/informacionProcesoContratacion2.cpe?idSoliCompra=jfEgLCdggt4x53HHXPOOT5O7NdRsL41LKGJYFHzPDjQ,</a:t>
                      </a:r>
                      <a:endParaRPr lang="es-EC"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22" marR="44222" marT="0" marB="0" anchor="ctr"/>
                </a:tc>
                <a:extLst>
                  <a:ext uri="{0D108BD9-81ED-4DB2-BD59-A6C34878D82A}">
                    <a16:rowId xmlns:a16="http://schemas.microsoft.com/office/drawing/2014/main" xmlns="" val="4125496851"/>
                  </a:ext>
                </a:extLst>
              </a:tr>
            </a:tbl>
          </a:graphicData>
        </a:graphic>
      </p:graphicFrame>
    </p:spTree>
    <p:extLst>
      <p:ext uri="{BB962C8B-B14F-4D97-AF65-F5344CB8AC3E}">
        <p14:creationId xmlns:p14="http://schemas.microsoft.com/office/powerpoint/2010/main" val="1034508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A4322E65-47CB-7A72-F9F8-8236B1F53D06}"/>
              </a:ext>
            </a:extLst>
          </p:cNvPr>
          <p:cNvSpPr txBox="1">
            <a:spLocks/>
          </p:cNvSpPr>
          <p:nvPr/>
        </p:nvSpPr>
        <p:spPr>
          <a:xfrm>
            <a:off x="1050390" y="2990218"/>
            <a:ext cx="9372600" cy="123814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a:solidFill>
                  <a:schemeClr val="accent2">
                    <a:lumMod val="50000"/>
                  </a:schemeClr>
                </a:solidFill>
                <a:latin typeface="Baskerville Old Face" panose="02020602080505020303" pitchFamily="18" charset="0"/>
              </a:rPr>
              <a:t>2.- INFORME DEL ÁREA DE VENTAS</a:t>
            </a:r>
          </a:p>
          <a:p>
            <a:pPr algn="ctr"/>
            <a:endParaRPr lang="es-EC" b="1" dirty="0">
              <a:solidFill>
                <a:schemeClr val="accent2">
                  <a:lumMod val="50000"/>
                </a:schemeClr>
              </a:solidFill>
              <a:latin typeface="Baskerville Old Face" panose="02020602080505020303" pitchFamily="18" charset="0"/>
            </a:endParaRPr>
          </a:p>
        </p:txBody>
      </p:sp>
      <p:pic>
        <p:nvPicPr>
          <p:cNvPr id="7" name="Imagen 6">
            <a:extLst>
              <a:ext uri="{FF2B5EF4-FFF2-40B4-BE49-F238E27FC236}">
                <a16:creationId xmlns:a16="http://schemas.microsoft.com/office/drawing/2014/main" xmlns="" id="{EA8D04CE-5AEB-672B-A633-7105A96D2A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34" y="304800"/>
            <a:ext cx="1828799" cy="304800"/>
          </a:xfrm>
          <a:prstGeom prst="rect">
            <a:avLst/>
          </a:prstGeom>
        </p:spPr>
      </p:pic>
    </p:spTree>
    <p:extLst>
      <p:ext uri="{BB962C8B-B14F-4D97-AF65-F5344CB8AC3E}">
        <p14:creationId xmlns:p14="http://schemas.microsoft.com/office/powerpoint/2010/main" val="2629957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8E5A364-CD8F-8F70-53E7-00B2DECEB3DC}"/>
              </a:ext>
            </a:extLst>
          </p:cNvPr>
          <p:cNvSpPr>
            <a:spLocks noGrp="1"/>
          </p:cNvSpPr>
          <p:nvPr>
            <p:ph type="title"/>
          </p:nvPr>
        </p:nvSpPr>
        <p:spPr>
          <a:xfrm>
            <a:off x="939801" y="1778000"/>
            <a:ext cx="8596668" cy="3750734"/>
          </a:xfrm>
        </p:spPr>
        <p:txBody>
          <a:bodyPr>
            <a:noAutofit/>
          </a:bodyPr>
          <a:lstStyle/>
          <a:p>
            <a:pPr algn="ctr"/>
            <a:r>
              <a:rPr lang="es-EC" sz="2000" dirty="0">
                <a:effectLst/>
                <a:latin typeface="Times New Roman" panose="02020603050405020304" pitchFamily="18" charset="0"/>
                <a:ea typeface="Times New Roman" panose="02020603050405020304" pitchFamily="18" charset="0"/>
              </a:rPr>
              <a:t> </a:t>
            </a:r>
            <a:br>
              <a:rPr lang="es-EC" sz="2000" dirty="0">
                <a:effectLst/>
                <a:latin typeface="Times New Roman" panose="02020603050405020304" pitchFamily="18" charset="0"/>
                <a:ea typeface="Times New Roman" panose="02020603050405020304" pitchFamily="18" charset="0"/>
              </a:rPr>
            </a:br>
            <a:r>
              <a:rPr lang="es-EC" sz="2000" dirty="0">
                <a:solidFill>
                  <a:schemeClr val="accent2">
                    <a:lumMod val="75000"/>
                  </a:schemeClr>
                </a:solidFill>
                <a:effectLst/>
                <a:latin typeface="Times New Roman" panose="02020603050405020304" pitchFamily="18" charset="0"/>
                <a:ea typeface="Times New Roman" panose="02020603050405020304" pitchFamily="18" charset="0"/>
              </a:rPr>
              <a:t>La colaboración entre la </a:t>
            </a:r>
            <a:r>
              <a:rPr lang="es-EC" sz="2000" b="1" dirty="0">
                <a:solidFill>
                  <a:schemeClr val="accent2">
                    <a:lumMod val="75000"/>
                  </a:schemeClr>
                </a:solidFill>
                <a:effectLst/>
                <a:latin typeface="Times New Roman" panose="02020603050405020304" pitchFamily="18" charset="0"/>
                <a:ea typeface="Times New Roman" panose="02020603050405020304" pitchFamily="18" charset="0"/>
              </a:rPr>
              <a:t>Alcaldía de Santa Elena y Emuvivienda</a:t>
            </a:r>
            <a:r>
              <a:rPr lang="es-EC" sz="2000" dirty="0">
                <a:solidFill>
                  <a:schemeClr val="accent2">
                    <a:lumMod val="75000"/>
                  </a:schemeClr>
                </a:solidFill>
                <a:effectLst/>
                <a:latin typeface="Times New Roman" panose="02020603050405020304" pitchFamily="18" charset="0"/>
                <a:ea typeface="Times New Roman" panose="02020603050405020304" pitchFamily="18" charset="0"/>
              </a:rPr>
              <a:t> representa una oportunidad única para integrar el desarrollo urbano con la promoción de la equidad y la inclusión social. A través de esta asociación, se busca no solo impulsar la edificación de infraestructuras modernas y sostenibles, sino también garantizar que estas contribuyan al bienestar y la igualdad de oportunidades para todos los ciudadanos del Cantón Santa Elena. Garantizando que ningún segmento de la población quede rezagado, promoviendo la inclusión y la participación activa de todos los ciudadanos en la construcción de un futuro más próspero y equitativo.</a:t>
            </a:r>
            <a:br>
              <a:rPr lang="es-EC" sz="2000" dirty="0">
                <a:solidFill>
                  <a:schemeClr val="accent2">
                    <a:lumMod val="75000"/>
                  </a:schemeClr>
                </a:solidFill>
                <a:effectLst/>
                <a:latin typeface="Times New Roman" panose="02020603050405020304" pitchFamily="18" charset="0"/>
                <a:ea typeface="Times New Roman" panose="02020603050405020304" pitchFamily="18" charset="0"/>
              </a:rPr>
            </a:br>
            <a:r>
              <a:rPr lang="es-ES" sz="2000" b="1" dirty="0">
                <a:solidFill>
                  <a:schemeClr val="accent2">
                    <a:lumMod val="75000"/>
                  </a:schemeClr>
                </a:solidFill>
                <a:effectLst/>
                <a:latin typeface="Times New Roman" panose="02020603050405020304" pitchFamily="18" charset="0"/>
                <a:ea typeface="Times New Roman" panose="02020603050405020304" pitchFamily="18" charset="0"/>
              </a:rPr>
              <a:t> </a:t>
            </a:r>
            <a:r>
              <a:rPr lang="es-EC" sz="2000" dirty="0">
                <a:solidFill>
                  <a:schemeClr val="accent2">
                    <a:lumMod val="75000"/>
                  </a:schemeClr>
                </a:solidFill>
                <a:effectLst/>
                <a:latin typeface="Times New Roman" panose="02020603050405020304" pitchFamily="18" charset="0"/>
                <a:ea typeface="Times New Roman" panose="02020603050405020304" pitchFamily="18" charset="0"/>
              </a:rPr>
              <a:t/>
            </a:r>
            <a:br>
              <a:rPr lang="es-EC" sz="2000" dirty="0">
                <a:solidFill>
                  <a:schemeClr val="accent2">
                    <a:lumMod val="75000"/>
                  </a:schemeClr>
                </a:solidFill>
                <a:effectLst/>
                <a:latin typeface="Times New Roman" panose="02020603050405020304" pitchFamily="18" charset="0"/>
                <a:ea typeface="Times New Roman" panose="02020603050405020304" pitchFamily="18" charset="0"/>
              </a:rPr>
            </a:br>
            <a:r>
              <a:rPr lang="es-EC" sz="2000" dirty="0">
                <a:effectLst/>
                <a:latin typeface="Times New Roman" panose="02020603050405020304" pitchFamily="18" charset="0"/>
                <a:ea typeface="Times New Roman" panose="02020603050405020304" pitchFamily="18" charset="0"/>
              </a:rPr>
              <a:t> </a:t>
            </a:r>
            <a:br>
              <a:rPr lang="es-EC" sz="2000" dirty="0">
                <a:effectLst/>
                <a:latin typeface="Times New Roman" panose="02020603050405020304" pitchFamily="18" charset="0"/>
                <a:ea typeface="Times New Roman" panose="02020603050405020304" pitchFamily="18" charset="0"/>
              </a:rPr>
            </a:br>
            <a:endParaRPr lang="es-EC" sz="2000" dirty="0"/>
          </a:p>
        </p:txBody>
      </p:sp>
    </p:spTree>
    <p:extLst>
      <p:ext uri="{BB962C8B-B14F-4D97-AF65-F5344CB8AC3E}">
        <p14:creationId xmlns:p14="http://schemas.microsoft.com/office/powerpoint/2010/main" val="238906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03D41DFC-06D2-3163-607C-E20D5DE17087}"/>
              </a:ext>
            </a:extLst>
          </p:cNvPr>
          <p:cNvPicPr>
            <a:picLocks noChangeAspect="1"/>
          </p:cNvPicPr>
          <p:nvPr/>
        </p:nvPicPr>
        <p:blipFill rotWithShape="1">
          <a:blip r:embed="rId2">
            <a:extLst>
              <a:ext uri="{28A0092B-C50C-407E-A947-70E740481C1C}">
                <a14:useLocalDpi xmlns:a14="http://schemas.microsoft.com/office/drawing/2010/main" val="0"/>
              </a:ext>
            </a:extLst>
          </a:blip>
          <a:srcRect t="13043"/>
          <a:stretch/>
        </p:blipFill>
        <p:spPr bwMode="auto">
          <a:xfrm>
            <a:off x="1039705" y="866933"/>
            <a:ext cx="8839349" cy="51241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6527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6004B71F-ED7A-B84C-C7C4-3690F2693E5E}"/>
              </a:ext>
            </a:extLst>
          </p:cNvPr>
          <p:cNvSpPr>
            <a:spLocks noGrp="1"/>
          </p:cNvSpPr>
          <p:nvPr>
            <p:ph idx="1"/>
          </p:nvPr>
        </p:nvSpPr>
        <p:spPr/>
        <p:txBody>
          <a:bodyPr/>
          <a:lstStyle/>
          <a:p>
            <a:pPr marL="0" indent="0" algn="just">
              <a:buNone/>
            </a:pPr>
            <a:r>
              <a:rPr lang="es-EC" sz="1800" dirty="0">
                <a:solidFill>
                  <a:schemeClr val="accent2">
                    <a:lumMod val="75000"/>
                  </a:schemeClr>
                </a:solidFill>
                <a:effectLst/>
                <a:latin typeface="Times New Roman" panose="02020603050405020304" pitchFamily="18" charset="0"/>
                <a:ea typeface="Times New Roman" panose="02020603050405020304" pitchFamily="18" charset="0"/>
              </a:rPr>
              <a:t>El 27 de diciembre de 2023 se llevó a cabo el evento de entrega de once viviendas con escrituras de compra venta legalizadas. por parte de la Empresa Municipal de Vivienda y Desarrollo Urbano de Santa Elena, EMUVIVIENDA EP., bajo la dirección de su gerente, Ing. Andrea Núñez Solís, en coordinación con la alcaldesa del cantón Santa Elena, Ing. María del Carmen Aquino; al evento acudieron el Director Zonal del MIDUVI, Concejales del GAD Municipal y público en general. Esto representó un hito significativo en el cumplimiento de los objetivos establecidos en el plan de trabajo de la alcaldesa además el compromiso conjunto de ambas entidades con el desarrollo y bienestar de la comunidad. Este logro es testimonio del esfuerzo y la dedicación para mejorar la calidad de vida de los ciudadanos y evidencia el impacto positivo que puede generar una gestión municipal comprometida con el desarrollo urbano sustentable.</a:t>
            </a:r>
            <a:br>
              <a:rPr lang="es-EC" sz="1800" dirty="0">
                <a:solidFill>
                  <a:schemeClr val="accent2">
                    <a:lumMod val="75000"/>
                  </a:schemeClr>
                </a:solidFill>
                <a:effectLst/>
                <a:latin typeface="Times New Roman" panose="02020603050405020304" pitchFamily="18" charset="0"/>
                <a:ea typeface="Times New Roman" panose="02020603050405020304" pitchFamily="18" charset="0"/>
              </a:rPr>
            </a:br>
            <a:endParaRPr lang="es-EC" dirty="0"/>
          </a:p>
        </p:txBody>
      </p:sp>
    </p:spTree>
    <p:extLst>
      <p:ext uri="{BB962C8B-B14F-4D97-AF65-F5344CB8AC3E}">
        <p14:creationId xmlns:p14="http://schemas.microsoft.com/office/powerpoint/2010/main" val="595680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4071" y="2132505"/>
            <a:ext cx="3273685" cy="923330"/>
          </a:xfrm>
        </p:spPr>
        <p:txBody>
          <a:bodyPr wrap="square">
            <a:spAutoFit/>
          </a:bodyPr>
          <a:lstStyle/>
          <a:p>
            <a:pPr algn="ctr"/>
            <a:r>
              <a:rPr lang="es-EC" sz="1800" dirty="0">
                <a:ln w="0"/>
                <a:solidFill>
                  <a:schemeClr val="accent2">
                    <a:lumMod val="50000"/>
                  </a:schemeClr>
                </a:solidFill>
                <a:effectLst>
                  <a:outerShdw blurRad="38100" dist="19050" dir="2700000" algn="tl" rotWithShape="0">
                    <a:schemeClr val="dk1">
                      <a:alpha val="40000"/>
                    </a:schemeClr>
                  </a:outerShdw>
                </a:effectLst>
                <a:latin typeface="Baskerville Old Face" panose="02020602080505020303" pitchFamily="18" charset="0"/>
                <a:ea typeface="+mn-ea"/>
                <a:cs typeface="+mn-cs"/>
              </a:rPr>
              <a:t>El siguiente cuadro detalla las reservaciones por tipología del año 2023.</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58667435"/>
              </p:ext>
            </p:extLst>
          </p:nvPr>
        </p:nvGraphicFramePr>
        <p:xfrm>
          <a:off x="1664178" y="3667027"/>
          <a:ext cx="2533473" cy="2281759"/>
        </p:xfrm>
        <a:graphic>
          <a:graphicData uri="http://schemas.openxmlformats.org/drawingml/2006/table">
            <a:tbl>
              <a:tblPr firstRow="1" firstCol="1" lastRow="1" lastCol="1" bandRow="1" bandCol="1">
                <a:tableStyleId>{69012ECD-51FC-41F1-AA8D-1B2483CD663E}</a:tableStyleId>
              </a:tblPr>
              <a:tblGrid>
                <a:gridCol w="1286412">
                  <a:extLst>
                    <a:ext uri="{9D8B030D-6E8A-4147-A177-3AD203B41FA5}">
                      <a16:colId xmlns:a16="http://schemas.microsoft.com/office/drawing/2014/main" xmlns="" val="20000"/>
                    </a:ext>
                  </a:extLst>
                </a:gridCol>
                <a:gridCol w="1247061">
                  <a:extLst>
                    <a:ext uri="{9D8B030D-6E8A-4147-A177-3AD203B41FA5}">
                      <a16:colId xmlns:a16="http://schemas.microsoft.com/office/drawing/2014/main" xmlns="" val="20006"/>
                    </a:ext>
                  </a:extLst>
                </a:gridCol>
              </a:tblGrid>
              <a:tr h="688157">
                <a:tc>
                  <a:txBody>
                    <a:bodyPr/>
                    <a:lstStyle/>
                    <a:p>
                      <a:pPr algn="ctr">
                        <a:spcAft>
                          <a:spcPts val="0"/>
                        </a:spcAft>
                      </a:pPr>
                      <a:r>
                        <a:rPr lang="es-ES" sz="1000" dirty="0">
                          <a:effectLst/>
                        </a:rPr>
                        <a:t> TIPOLOGÍA</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74295" marR="74295" algn="ctr">
                        <a:lnSpc>
                          <a:spcPts val="1215"/>
                        </a:lnSpc>
                        <a:spcAft>
                          <a:spcPts val="0"/>
                        </a:spcAft>
                      </a:pPr>
                      <a:r>
                        <a:rPr lang="es-ES" sz="1000" dirty="0">
                          <a:effectLst/>
                        </a:rPr>
                        <a:t>TOTAL</a:t>
                      </a:r>
                      <a:r>
                        <a:rPr lang="es-ES" sz="1000" spc="-25" dirty="0">
                          <a:effectLst/>
                        </a:rPr>
                        <a:t> </a:t>
                      </a:r>
                      <a:r>
                        <a:rPr lang="es-ES" sz="1000" dirty="0">
                          <a:effectLst/>
                        </a:rPr>
                        <a:t>RESERVADO</a:t>
                      </a:r>
                      <a:r>
                        <a:rPr lang="es-ES" sz="1000" spc="-20" dirty="0">
                          <a:effectLst/>
                        </a:rPr>
                        <a:t> </a:t>
                      </a:r>
                      <a:r>
                        <a:rPr lang="es-ES" sz="1000" dirty="0">
                          <a:effectLst/>
                        </a:rPr>
                        <a:t>AL 2023</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xmlns="" val="10000"/>
                  </a:ext>
                </a:extLst>
              </a:tr>
              <a:tr h="291512">
                <a:tc>
                  <a:txBody>
                    <a:bodyPr/>
                    <a:lstStyle/>
                    <a:p>
                      <a:pPr marL="43815">
                        <a:lnSpc>
                          <a:spcPts val="1115"/>
                        </a:lnSpc>
                        <a:spcBef>
                          <a:spcPts val="285"/>
                        </a:spcBef>
                        <a:spcAft>
                          <a:spcPts val="0"/>
                        </a:spcAft>
                      </a:pPr>
                      <a:r>
                        <a:rPr lang="es-ES" sz="1000" dirty="0">
                          <a:effectLst/>
                        </a:rPr>
                        <a:t>T1.-VALDIVIA</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73660" marR="74295" algn="ctr">
                        <a:lnSpc>
                          <a:spcPts val="1115"/>
                        </a:lnSpc>
                        <a:spcBef>
                          <a:spcPts val="285"/>
                        </a:spcBef>
                        <a:spcAft>
                          <a:spcPts val="0"/>
                        </a:spcAft>
                      </a:pPr>
                      <a:r>
                        <a:rPr lang="es-ES" sz="1000" dirty="0">
                          <a:effectLst/>
                        </a:rPr>
                        <a:t>17</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xmlns="" val="10001"/>
                  </a:ext>
                </a:extLst>
              </a:tr>
              <a:tr h="293456">
                <a:tc>
                  <a:txBody>
                    <a:bodyPr/>
                    <a:lstStyle/>
                    <a:p>
                      <a:pPr marL="43815">
                        <a:lnSpc>
                          <a:spcPts val="1125"/>
                        </a:lnSpc>
                        <a:spcBef>
                          <a:spcPts val="280"/>
                        </a:spcBef>
                        <a:spcAft>
                          <a:spcPts val="0"/>
                        </a:spcAft>
                      </a:pPr>
                      <a:r>
                        <a:rPr lang="es-ES" sz="1000" dirty="0">
                          <a:effectLst/>
                        </a:rPr>
                        <a:t>T2.-CHORRERA</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73660" marR="74295" algn="ctr">
                        <a:lnSpc>
                          <a:spcPts val="1125"/>
                        </a:lnSpc>
                        <a:spcBef>
                          <a:spcPts val="280"/>
                        </a:spcBef>
                        <a:spcAft>
                          <a:spcPts val="0"/>
                        </a:spcAft>
                      </a:pPr>
                      <a:r>
                        <a:rPr lang="es-ES" sz="1000" dirty="0">
                          <a:effectLst/>
                        </a:rPr>
                        <a:t>48</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xmlns="" val="10002"/>
                  </a:ext>
                </a:extLst>
              </a:tr>
              <a:tr h="290541">
                <a:tc>
                  <a:txBody>
                    <a:bodyPr/>
                    <a:lstStyle/>
                    <a:p>
                      <a:pPr marL="43815">
                        <a:lnSpc>
                          <a:spcPts val="1125"/>
                        </a:lnSpc>
                        <a:spcBef>
                          <a:spcPts val="270"/>
                        </a:spcBef>
                        <a:spcAft>
                          <a:spcPts val="0"/>
                        </a:spcAft>
                      </a:pPr>
                      <a:r>
                        <a:rPr lang="es-ES" sz="1000">
                          <a:effectLst/>
                        </a:rPr>
                        <a:t>T3.-GUANGALA</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73660" marR="74295" algn="ctr">
                        <a:lnSpc>
                          <a:spcPts val="1125"/>
                        </a:lnSpc>
                        <a:spcBef>
                          <a:spcPts val="270"/>
                        </a:spcBef>
                        <a:spcAft>
                          <a:spcPts val="0"/>
                        </a:spcAft>
                      </a:pPr>
                      <a:r>
                        <a:rPr lang="es-ES" sz="1000" dirty="0">
                          <a:effectLst/>
                        </a:rPr>
                        <a:t>44</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xmlns="" val="10003"/>
                  </a:ext>
                </a:extLst>
              </a:tr>
              <a:tr h="427552">
                <a:tc>
                  <a:txBody>
                    <a:bodyPr/>
                    <a:lstStyle/>
                    <a:p>
                      <a:pPr marL="43815">
                        <a:lnSpc>
                          <a:spcPts val="1125"/>
                        </a:lnSpc>
                        <a:spcBef>
                          <a:spcPts val="270"/>
                        </a:spcBef>
                        <a:spcAft>
                          <a:spcPts val="0"/>
                        </a:spcAft>
                      </a:pPr>
                      <a:r>
                        <a:rPr lang="es-ES" sz="1000">
                          <a:effectLst/>
                        </a:rPr>
                        <a:t>T4.-MACHALILLA</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73660" marR="74295" algn="ctr">
                        <a:lnSpc>
                          <a:spcPts val="1125"/>
                        </a:lnSpc>
                        <a:spcBef>
                          <a:spcPts val="270"/>
                        </a:spcBef>
                        <a:spcAft>
                          <a:spcPts val="0"/>
                        </a:spcAft>
                      </a:pPr>
                      <a:r>
                        <a:rPr lang="es-ES" sz="1000" dirty="0">
                          <a:effectLst/>
                        </a:rPr>
                        <a:t>35</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xmlns="" val="10004"/>
                  </a:ext>
                </a:extLst>
              </a:tr>
              <a:tr h="290541">
                <a:tc>
                  <a:txBody>
                    <a:bodyPr/>
                    <a:lstStyle/>
                    <a:p>
                      <a:pPr marR="445770" algn="ctr">
                        <a:lnSpc>
                          <a:spcPts val="1125"/>
                        </a:lnSpc>
                        <a:spcBef>
                          <a:spcPts val="270"/>
                        </a:spcBef>
                        <a:spcAft>
                          <a:spcPts val="0"/>
                        </a:spcAft>
                      </a:pPr>
                      <a:r>
                        <a:rPr lang="es-ES" sz="1000">
                          <a:effectLst/>
                        </a:rPr>
                        <a:t>TOTAL</a:t>
                      </a:r>
                      <a:endParaRPr lang="es-EC" sz="11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71755" marR="74295" algn="ctr">
                        <a:lnSpc>
                          <a:spcPts val="1125"/>
                        </a:lnSpc>
                        <a:spcBef>
                          <a:spcPts val="270"/>
                        </a:spcBef>
                        <a:spcAft>
                          <a:spcPts val="0"/>
                        </a:spcAft>
                      </a:pPr>
                      <a:r>
                        <a:rPr lang="es-ES" sz="1000" dirty="0">
                          <a:effectLst/>
                        </a:rPr>
                        <a:t>144</a:t>
                      </a:r>
                      <a:endParaRPr lang="es-EC"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xmlns="" val="10005"/>
                  </a:ext>
                </a:extLst>
              </a:tr>
            </a:tbl>
          </a:graphicData>
        </a:graphic>
      </p:graphicFrame>
      <p:sp>
        <p:nvSpPr>
          <p:cNvPr id="5" name="Rectangle 1"/>
          <p:cNvSpPr>
            <a:spLocks noChangeArrowheads="1"/>
          </p:cNvSpPr>
          <p:nvPr/>
        </p:nvSpPr>
        <p:spPr bwMode="auto">
          <a:xfrm>
            <a:off x="-419548" y="0"/>
            <a:ext cx="13853370" cy="699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6" name="Imagen 5">
            <a:extLst>
              <a:ext uri="{FF2B5EF4-FFF2-40B4-BE49-F238E27FC236}">
                <a16:creationId xmlns:a16="http://schemas.microsoft.com/office/drawing/2014/main" xmlns="" id="{27C3A33F-A298-CFD8-EBD5-F8ACAFA60E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34" y="304800"/>
            <a:ext cx="1828799" cy="304800"/>
          </a:xfrm>
          <a:prstGeom prst="rect">
            <a:avLst/>
          </a:prstGeom>
        </p:spPr>
      </p:pic>
      <p:pic>
        <p:nvPicPr>
          <p:cNvPr id="7" name="Marcador de contenido 3">
            <a:extLst>
              <a:ext uri="{FF2B5EF4-FFF2-40B4-BE49-F238E27FC236}">
                <a16:creationId xmlns:a16="http://schemas.microsoft.com/office/drawing/2014/main" xmlns="" id="{B2130F83-EC20-165E-5133-25DF93349C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7808" y="2112539"/>
            <a:ext cx="2522281" cy="1681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xmlns="" id="{C7DD2FC2-93EA-8617-70C5-F00A72433C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2070" y="4597240"/>
            <a:ext cx="2522281" cy="1681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n 8">
            <a:extLst>
              <a:ext uri="{FF2B5EF4-FFF2-40B4-BE49-F238E27FC236}">
                <a16:creationId xmlns:a16="http://schemas.microsoft.com/office/drawing/2014/main" xmlns="" id="{1B9A4A97-7CC1-0616-7776-1019FEA7A0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7809" y="4597240"/>
            <a:ext cx="2522280" cy="1680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ítulo 1">
            <a:extLst>
              <a:ext uri="{FF2B5EF4-FFF2-40B4-BE49-F238E27FC236}">
                <a16:creationId xmlns:a16="http://schemas.microsoft.com/office/drawing/2014/main" xmlns="" id="{05EBFD4A-D2D6-A2FF-6FB7-E151EA7F42C0}"/>
              </a:ext>
            </a:extLst>
          </p:cNvPr>
          <p:cNvSpPr txBox="1">
            <a:spLocks/>
          </p:cNvSpPr>
          <p:nvPr/>
        </p:nvSpPr>
        <p:spPr>
          <a:xfrm>
            <a:off x="1026126" y="961007"/>
            <a:ext cx="8117874" cy="69963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solidFill>
                  <a:schemeClr val="accent2">
                    <a:lumMod val="50000"/>
                  </a:schemeClr>
                </a:solidFill>
                <a:latin typeface="Baskerville Old Face" panose="02020602080505020303" pitchFamily="18" charset="0"/>
              </a:rPr>
              <a:t>2.1  RESERVACIONES DE VIVIENDAS</a:t>
            </a:r>
            <a:br>
              <a:rPr lang="es-ES" b="1" dirty="0">
                <a:solidFill>
                  <a:schemeClr val="accent2">
                    <a:lumMod val="50000"/>
                  </a:schemeClr>
                </a:solidFill>
                <a:latin typeface="Baskerville Old Face" panose="02020602080505020303" pitchFamily="18" charset="0"/>
              </a:rPr>
            </a:br>
            <a:endParaRPr lang="es-EC" b="1" dirty="0">
              <a:solidFill>
                <a:schemeClr val="accent2">
                  <a:lumMod val="50000"/>
                </a:schemeClr>
              </a:solidFill>
              <a:latin typeface="Baskerville Old Face" panose="02020602080505020303" pitchFamily="18" charset="0"/>
            </a:endParaRPr>
          </a:p>
        </p:txBody>
      </p:sp>
      <p:pic>
        <p:nvPicPr>
          <p:cNvPr id="11" name="Imagen 10">
            <a:extLst>
              <a:ext uri="{FF2B5EF4-FFF2-40B4-BE49-F238E27FC236}">
                <a16:creationId xmlns:a16="http://schemas.microsoft.com/office/drawing/2014/main" xmlns="" id="{E102087B-4DD9-F305-A968-605357798D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6099" y="2112540"/>
            <a:ext cx="2522281" cy="1681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93008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0139" y="1004238"/>
            <a:ext cx="10059796" cy="891788"/>
          </a:xfrm>
        </p:spPr>
        <p:txBody>
          <a:bodyPr vert="horz" lIns="91440" tIns="45720" rIns="91440" bIns="45720" rtlCol="0" anchor="t">
            <a:noAutofit/>
          </a:bodyPr>
          <a:lstStyle/>
          <a:p>
            <a:r>
              <a:rPr lang="es-ES" b="1" dirty="0">
                <a:solidFill>
                  <a:schemeClr val="accent2">
                    <a:lumMod val="50000"/>
                  </a:schemeClr>
                </a:solidFill>
                <a:latin typeface="Baskerville Old Face" panose="02020602080505020303" pitchFamily="18" charset="0"/>
              </a:rPr>
              <a:t>2.2  VIVIENDAS CONSTRUIDAS DISPONIBLES </a:t>
            </a:r>
            <a:br>
              <a:rPr lang="es-ES" b="1" dirty="0">
                <a:solidFill>
                  <a:schemeClr val="accent2">
                    <a:lumMod val="50000"/>
                  </a:schemeClr>
                </a:solidFill>
                <a:latin typeface="Baskerville Old Face" panose="02020602080505020303" pitchFamily="18" charset="0"/>
              </a:rPr>
            </a:br>
            <a:endParaRPr lang="es-EC" b="1" dirty="0">
              <a:solidFill>
                <a:schemeClr val="accent2">
                  <a:lumMod val="50000"/>
                </a:schemeClr>
              </a:solidFill>
              <a:latin typeface="Baskerville Old Face" panose="02020602080505020303"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055872577"/>
              </p:ext>
            </p:extLst>
          </p:nvPr>
        </p:nvGraphicFramePr>
        <p:xfrm>
          <a:off x="6096000" y="2309003"/>
          <a:ext cx="3368511" cy="3937508"/>
        </p:xfrm>
        <a:graphic>
          <a:graphicData uri="http://schemas.openxmlformats.org/drawingml/2006/table">
            <a:tbl>
              <a:tblPr firstRow="1" firstCol="1" bandRow="1">
                <a:tableStyleId>{5C22544A-7EE6-4342-B048-85BDC9FD1C3A}</a:tableStyleId>
              </a:tblPr>
              <a:tblGrid>
                <a:gridCol w="847454">
                  <a:extLst>
                    <a:ext uri="{9D8B030D-6E8A-4147-A177-3AD203B41FA5}">
                      <a16:colId xmlns:a16="http://schemas.microsoft.com/office/drawing/2014/main" xmlns="" val="20000"/>
                    </a:ext>
                  </a:extLst>
                </a:gridCol>
                <a:gridCol w="1579820">
                  <a:extLst>
                    <a:ext uri="{9D8B030D-6E8A-4147-A177-3AD203B41FA5}">
                      <a16:colId xmlns:a16="http://schemas.microsoft.com/office/drawing/2014/main" xmlns="" val="20001"/>
                    </a:ext>
                  </a:extLst>
                </a:gridCol>
                <a:gridCol w="664360">
                  <a:extLst>
                    <a:ext uri="{9D8B030D-6E8A-4147-A177-3AD203B41FA5}">
                      <a16:colId xmlns:a16="http://schemas.microsoft.com/office/drawing/2014/main" xmlns="" val="20002"/>
                    </a:ext>
                  </a:extLst>
                </a:gridCol>
                <a:gridCol w="276877">
                  <a:extLst>
                    <a:ext uri="{9D8B030D-6E8A-4147-A177-3AD203B41FA5}">
                      <a16:colId xmlns:a16="http://schemas.microsoft.com/office/drawing/2014/main" xmlns="" val="20003"/>
                    </a:ext>
                  </a:extLst>
                </a:gridCol>
              </a:tblGrid>
              <a:tr h="129821">
                <a:tc>
                  <a:txBody>
                    <a:bodyPr/>
                    <a:lstStyle/>
                    <a:p>
                      <a:pPr algn="ctr">
                        <a:lnSpc>
                          <a:spcPct val="107000"/>
                        </a:lnSpc>
                        <a:spcAft>
                          <a:spcPts val="0"/>
                        </a:spcAft>
                      </a:pPr>
                      <a:r>
                        <a:rPr lang="en-US" sz="600" dirty="0">
                          <a:effectLst/>
                        </a:rPr>
                        <a:t> </a:t>
                      </a:r>
                      <a:endParaRPr lang="es-EC" sz="60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TIPOLOGÍA</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M</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L</a:t>
                      </a:r>
                      <a:endParaRPr lang="es-EC" sz="105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00"/>
                  </a:ext>
                </a:extLst>
              </a:tr>
              <a:tr h="137009">
                <a:tc>
                  <a:txBody>
                    <a:bodyPr/>
                    <a:lstStyle/>
                    <a:p>
                      <a:pPr algn="ctr">
                        <a:lnSpc>
                          <a:spcPct val="107000"/>
                        </a:lnSpc>
                        <a:spcAft>
                          <a:spcPts val="0"/>
                        </a:spcAft>
                      </a:pPr>
                      <a:r>
                        <a:rPr lang="en-US" sz="1050" dirty="0">
                          <a:effectLst/>
                        </a:rPr>
                        <a:t>T1</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VALDIVIA</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G</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1</a:t>
                      </a:r>
                      <a:endParaRPr lang="es-EC" sz="105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01"/>
                  </a:ext>
                </a:extLst>
              </a:tr>
              <a:tr h="163675">
                <a:tc>
                  <a:txBody>
                    <a:bodyPr/>
                    <a:lstStyle/>
                    <a:p>
                      <a:pPr algn="ctr">
                        <a:lnSpc>
                          <a:spcPct val="107000"/>
                        </a:lnSpc>
                        <a:spcAft>
                          <a:spcPts val="0"/>
                        </a:spcAft>
                      </a:pPr>
                      <a:r>
                        <a:rPr lang="en-US" sz="1050" dirty="0">
                          <a:effectLst/>
                        </a:rPr>
                        <a:t>T1</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VALDIVIA</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J</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12</a:t>
                      </a:r>
                      <a:endParaRPr lang="es-EC" sz="105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02"/>
                  </a:ext>
                </a:extLst>
              </a:tr>
              <a:tr h="137009">
                <a:tc>
                  <a:txBody>
                    <a:bodyPr/>
                    <a:lstStyle/>
                    <a:p>
                      <a:pPr algn="ctr">
                        <a:lnSpc>
                          <a:spcPct val="107000"/>
                        </a:lnSpc>
                        <a:spcAft>
                          <a:spcPts val="0"/>
                        </a:spcAft>
                      </a:pPr>
                      <a:r>
                        <a:rPr lang="en-US" sz="1050" dirty="0">
                          <a:effectLst/>
                        </a:rPr>
                        <a:t>T1</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VALDIVIA</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O</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2</a:t>
                      </a:r>
                      <a:endParaRPr lang="es-EC" sz="105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03"/>
                  </a:ext>
                </a:extLst>
              </a:tr>
              <a:tr h="137009">
                <a:tc>
                  <a:txBody>
                    <a:bodyPr/>
                    <a:lstStyle/>
                    <a:p>
                      <a:pPr algn="ctr">
                        <a:lnSpc>
                          <a:spcPct val="107000"/>
                        </a:lnSpc>
                        <a:spcAft>
                          <a:spcPts val="0"/>
                        </a:spcAft>
                      </a:pPr>
                      <a:r>
                        <a:rPr lang="en-US" sz="1050" dirty="0">
                          <a:effectLst/>
                        </a:rPr>
                        <a:t>T1</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VALDIVIA</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P</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6</a:t>
                      </a:r>
                      <a:endParaRPr lang="es-EC" sz="105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04"/>
                  </a:ext>
                </a:extLst>
              </a:tr>
              <a:tr h="152140">
                <a:tc>
                  <a:txBody>
                    <a:bodyPr/>
                    <a:lstStyle/>
                    <a:p>
                      <a:pPr algn="ctr">
                        <a:lnSpc>
                          <a:spcPct val="107000"/>
                        </a:lnSpc>
                        <a:spcAft>
                          <a:spcPts val="0"/>
                        </a:spcAft>
                      </a:pPr>
                      <a:r>
                        <a:rPr lang="en-US" sz="1050" dirty="0">
                          <a:effectLst/>
                        </a:rPr>
                        <a:t>T2</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CHORRERA</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G</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4</a:t>
                      </a:r>
                      <a:endParaRPr lang="es-EC" sz="105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05"/>
                  </a:ext>
                </a:extLst>
              </a:tr>
              <a:tr h="152140">
                <a:tc>
                  <a:txBody>
                    <a:bodyPr/>
                    <a:lstStyle/>
                    <a:p>
                      <a:pPr algn="ctr">
                        <a:lnSpc>
                          <a:spcPct val="107000"/>
                        </a:lnSpc>
                        <a:spcAft>
                          <a:spcPts val="0"/>
                        </a:spcAft>
                      </a:pPr>
                      <a:r>
                        <a:rPr lang="en-US" sz="1050" dirty="0">
                          <a:effectLst/>
                        </a:rPr>
                        <a:t>T2</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CHORRERA</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G</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8</a:t>
                      </a:r>
                      <a:endParaRPr lang="es-EC" sz="105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06"/>
                  </a:ext>
                </a:extLst>
              </a:tr>
              <a:tr h="152140">
                <a:tc>
                  <a:txBody>
                    <a:bodyPr/>
                    <a:lstStyle/>
                    <a:p>
                      <a:pPr algn="ctr">
                        <a:lnSpc>
                          <a:spcPct val="107000"/>
                        </a:lnSpc>
                        <a:spcAft>
                          <a:spcPts val="0"/>
                        </a:spcAft>
                      </a:pPr>
                      <a:r>
                        <a:rPr lang="en-US" sz="1050" dirty="0">
                          <a:effectLst/>
                        </a:rPr>
                        <a:t>T2</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CHORRERA</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G</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9</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07"/>
                  </a:ext>
                </a:extLst>
              </a:tr>
              <a:tr h="152140">
                <a:tc>
                  <a:txBody>
                    <a:bodyPr/>
                    <a:lstStyle/>
                    <a:p>
                      <a:pPr algn="ctr">
                        <a:lnSpc>
                          <a:spcPct val="107000"/>
                        </a:lnSpc>
                        <a:spcAft>
                          <a:spcPts val="0"/>
                        </a:spcAft>
                      </a:pPr>
                      <a:r>
                        <a:rPr lang="en-US" sz="1050" dirty="0">
                          <a:effectLst/>
                        </a:rPr>
                        <a:t>T2</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CHORRERA</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K</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2</a:t>
                      </a:r>
                      <a:endParaRPr lang="es-EC" sz="105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08"/>
                  </a:ext>
                </a:extLst>
              </a:tr>
              <a:tr h="152140">
                <a:tc>
                  <a:txBody>
                    <a:bodyPr/>
                    <a:lstStyle/>
                    <a:p>
                      <a:pPr algn="ctr">
                        <a:lnSpc>
                          <a:spcPct val="107000"/>
                        </a:lnSpc>
                        <a:spcAft>
                          <a:spcPts val="0"/>
                        </a:spcAft>
                      </a:pPr>
                      <a:r>
                        <a:rPr lang="en-US" sz="1050" dirty="0">
                          <a:effectLst/>
                        </a:rPr>
                        <a:t>T2</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CHORRERA</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G</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9</a:t>
                      </a:r>
                      <a:endParaRPr lang="es-EC" sz="105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09"/>
                  </a:ext>
                </a:extLst>
              </a:tr>
              <a:tr h="152140">
                <a:tc>
                  <a:txBody>
                    <a:bodyPr/>
                    <a:lstStyle/>
                    <a:p>
                      <a:pPr algn="ctr">
                        <a:lnSpc>
                          <a:spcPct val="107000"/>
                        </a:lnSpc>
                        <a:spcAft>
                          <a:spcPts val="0"/>
                        </a:spcAft>
                      </a:pPr>
                      <a:r>
                        <a:rPr lang="en-US" sz="1050" dirty="0">
                          <a:effectLst/>
                        </a:rPr>
                        <a:t>T2</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CHORRERA</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J</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3</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10"/>
                  </a:ext>
                </a:extLst>
              </a:tr>
              <a:tr h="152140">
                <a:tc>
                  <a:txBody>
                    <a:bodyPr/>
                    <a:lstStyle/>
                    <a:p>
                      <a:pPr algn="ctr">
                        <a:lnSpc>
                          <a:spcPct val="107000"/>
                        </a:lnSpc>
                        <a:spcAft>
                          <a:spcPts val="0"/>
                        </a:spcAft>
                      </a:pPr>
                      <a:r>
                        <a:rPr lang="en-US" sz="1050" dirty="0">
                          <a:effectLst/>
                        </a:rPr>
                        <a:t>T2</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CHORRERA</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J</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7</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11"/>
                  </a:ext>
                </a:extLst>
              </a:tr>
              <a:tr h="152140">
                <a:tc>
                  <a:txBody>
                    <a:bodyPr/>
                    <a:lstStyle/>
                    <a:p>
                      <a:pPr algn="ctr">
                        <a:lnSpc>
                          <a:spcPct val="107000"/>
                        </a:lnSpc>
                        <a:spcAft>
                          <a:spcPts val="0"/>
                        </a:spcAft>
                      </a:pPr>
                      <a:r>
                        <a:rPr lang="en-US" sz="1050" dirty="0">
                          <a:effectLst/>
                        </a:rPr>
                        <a:t>T2</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CHORRERA</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K</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2</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12"/>
                  </a:ext>
                </a:extLst>
              </a:tr>
              <a:tr h="152140">
                <a:tc>
                  <a:txBody>
                    <a:bodyPr/>
                    <a:lstStyle/>
                    <a:p>
                      <a:pPr algn="ctr">
                        <a:lnSpc>
                          <a:spcPct val="107000"/>
                        </a:lnSpc>
                        <a:spcAft>
                          <a:spcPts val="0"/>
                        </a:spcAft>
                      </a:pPr>
                      <a:r>
                        <a:rPr lang="en-US" sz="1050" dirty="0">
                          <a:effectLst/>
                        </a:rPr>
                        <a:t>T2</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CHORRERA</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K</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4</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13"/>
                  </a:ext>
                </a:extLst>
              </a:tr>
              <a:tr h="163675">
                <a:tc>
                  <a:txBody>
                    <a:bodyPr/>
                    <a:lstStyle/>
                    <a:p>
                      <a:pPr algn="ctr">
                        <a:lnSpc>
                          <a:spcPct val="107000"/>
                        </a:lnSpc>
                        <a:spcAft>
                          <a:spcPts val="0"/>
                        </a:spcAft>
                      </a:pPr>
                      <a:r>
                        <a:rPr lang="en-US" sz="1050" dirty="0">
                          <a:effectLst/>
                        </a:rPr>
                        <a:t>T2</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CHORRERA</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K</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10</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14"/>
                  </a:ext>
                </a:extLst>
              </a:tr>
              <a:tr h="152140">
                <a:tc>
                  <a:txBody>
                    <a:bodyPr/>
                    <a:lstStyle/>
                    <a:p>
                      <a:pPr algn="ctr">
                        <a:lnSpc>
                          <a:spcPct val="107000"/>
                        </a:lnSpc>
                        <a:spcAft>
                          <a:spcPts val="0"/>
                        </a:spcAft>
                      </a:pPr>
                      <a:r>
                        <a:rPr lang="en-US" sz="1050" dirty="0">
                          <a:effectLst/>
                        </a:rPr>
                        <a:t>T3</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GUANGALA</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B</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5</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15"/>
                  </a:ext>
                </a:extLst>
              </a:tr>
              <a:tr h="152140">
                <a:tc>
                  <a:txBody>
                    <a:bodyPr/>
                    <a:lstStyle/>
                    <a:p>
                      <a:pPr algn="ctr">
                        <a:lnSpc>
                          <a:spcPct val="107000"/>
                        </a:lnSpc>
                        <a:spcAft>
                          <a:spcPts val="0"/>
                        </a:spcAft>
                      </a:pPr>
                      <a:r>
                        <a:rPr lang="en-US" sz="1050" dirty="0">
                          <a:effectLst/>
                        </a:rPr>
                        <a:t>T3</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GUANGALA</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B</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6</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16"/>
                  </a:ext>
                </a:extLst>
              </a:tr>
              <a:tr h="152140">
                <a:tc>
                  <a:txBody>
                    <a:bodyPr/>
                    <a:lstStyle/>
                    <a:p>
                      <a:pPr algn="ctr">
                        <a:lnSpc>
                          <a:spcPct val="107000"/>
                        </a:lnSpc>
                        <a:spcAft>
                          <a:spcPts val="0"/>
                        </a:spcAft>
                      </a:pPr>
                      <a:r>
                        <a:rPr lang="en-US" sz="1050" dirty="0">
                          <a:effectLst/>
                        </a:rPr>
                        <a:t>T3</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GUANGALA</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B</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7</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17"/>
                  </a:ext>
                </a:extLst>
              </a:tr>
              <a:tr h="152140">
                <a:tc>
                  <a:txBody>
                    <a:bodyPr/>
                    <a:lstStyle/>
                    <a:p>
                      <a:pPr algn="ctr">
                        <a:lnSpc>
                          <a:spcPct val="107000"/>
                        </a:lnSpc>
                        <a:spcAft>
                          <a:spcPts val="0"/>
                        </a:spcAft>
                      </a:pPr>
                      <a:r>
                        <a:rPr lang="en-US" sz="1050" dirty="0">
                          <a:effectLst/>
                        </a:rPr>
                        <a:t>T2</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CHORRERA</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L</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2</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18"/>
                  </a:ext>
                </a:extLst>
              </a:tr>
              <a:tr h="163675">
                <a:tc>
                  <a:txBody>
                    <a:bodyPr/>
                    <a:lstStyle/>
                    <a:p>
                      <a:pPr algn="ctr">
                        <a:lnSpc>
                          <a:spcPct val="107000"/>
                        </a:lnSpc>
                        <a:spcAft>
                          <a:spcPts val="0"/>
                        </a:spcAft>
                      </a:pPr>
                      <a:r>
                        <a:rPr lang="en-US" sz="1050" dirty="0">
                          <a:effectLst/>
                        </a:rPr>
                        <a:t>T2</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CHORRERA</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F</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10</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19"/>
                  </a:ext>
                </a:extLst>
              </a:tr>
              <a:tr h="152140">
                <a:tc>
                  <a:txBody>
                    <a:bodyPr/>
                    <a:lstStyle/>
                    <a:p>
                      <a:pPr algn="ctr">
                        <a:lnSpc>
                          <a:spcPct val="107000"/>
                        </a:lnSpc>
                        <a:spcAft>
                          <a:spcPts val="0"/>
                        </a:spcAft>
                      </a:pPr>
                      <a:r>
                        <a:rPr lang="en-US" sz="1050" dirty="0">
                          <a:effectLst/>
                        </a:rPr>
                        <a:t>T2</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CHORRERA</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N</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2</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20"/>
                  </a:ext>
                </a:extLst>
              </a:tr>
              <a:tr h="152140">
                <a:tc>
                  <a:txBody>
                    <a:bodyPr/>
                    <a:lstStyle/>
                    <a:p>
                      <a:pPr algn="ctr">
                        <a:lnSpc>
                          <a:spcPct val="107000"/>
                        </a:lnSpc>
                        <a:spcAft>
                          <a:spcPts val="0"/>
                        </a:spcAft>
                      </a:pPr>
                      <a:r>
                        <a:rPr lang="en-US" sz="1050" dirty="0">
                          <a:effectLst/>
                        </a:rPr>
                        <a:t>T2</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CHORRERA</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N</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3</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21"/>
                  </a:ext>
                </a:extLst>
              </a:tr>
              <a:tr h="152140">
                <a:tc>
                  <a:txBody>
                    <a:bodyPr/>
                    <a:lstStyle/>
                    <a:p>
                      <a:pPr algn="ctr">
                        <a:lnSpc>
                          <a:spcPct val="107000"/>
                        </a:lnSpc>
                        <a:spcAft>
                          <a:spcPts val="0"/>
                        </a:spcAft>
                      </a:pPr>
                      <a:r>
                        <a:rPr lang="en-US" sz="1050" dirty="0">
                          <a:effectLst/>
                        </a:rPr>
                        <a:t>T3</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GUANGALA</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a:effectLst/>
                        </a:rPr>
                        <a:t>C</a:t>
                      </a:r>
                      <a:endParaRPr lang="es-EC" sz="1050">
                        <a:effectLst/>
                        <a:latin typeface="Times New Roman" panose="02020603050405020304" pitchFamily="18" charset="0"/>
                        <a:ea typeface="Times New Roman" panose="02020603050405020304" pitchFamily="18" charset="0"/>
                      </a:endParaRPr>
                    </a:p>
                  </a:txBody>
                  <a:tcPr marL="24794" marR="24794" marT="0" marB="0" anchor="b"/>
                </a:tc>
                <a:tc>
                  <a:txBody>
                    <a:bodyPr/>
                    <a:lstStyle/>
                    <a:p>
                      <a:pPr algn="ctr">
                        <a:lnSpc>
                          <a:spcPct val="107000"/>
                        </a:lnSpc>
                        <a:spcAft>
                          <a:spcPts val="0"/>
                        </a:spcAft>
                      </a:pPr>
                      <a:r>
                        <a:rPr lang="en-US" sz="1050" dirty="0">
                          <a:effectLst/>
                        </a:rPr>
                        <a:t>6</a:t>
                      </a:r>
                      <a:endParaRPr lang="es-EC" sz="1050" dirty="0">
                        <a:effectLst/>
                        <a:latin typeface="Times New Roman" panose="02020603050405020304" pitchFamily="18" charset="0"/>
                        <a:ea typeface="Times New Roman" panose="02020603050405020304" pitchFamily="18" charset="0"/>
                      </a:endParaRPr>
                    </a:p>
                  </a:txBody>
                  <a:tcPr marL="24794" marR="24794" marT="0" marB="0" anchor="b"/>
                </a:tc>
                <a:extLst>
                  <a:ext uri="{0D108BD9-81ED-4DB2-BD59-A6C34878D82A}">
                    <a16:rowId xmlns:a16="http://schemas.microsoft.com/office/drawing/2014/main" xmlns="" val="10022"/>
                  </a:ext>
                </a:extLst>
              </a:tr>
            </a:tbl>
          </a:graphicData>
        </a:graphic>
      </p:graphicFrame>
      <p:sp>
        <p:nvSpPr>
          <p:cNvPr id="4" name="Rectángulo 3"/>
          <p:cNvSpPr/>
          <p:nvPr/>
        </p:nvSpPr>
        <p:spPr>
          <a:xfrm>
            <a:off x="1092113" y="2290664"/>
            <a:ext cx="4099061" cy="2449388"/>
          </a:xfrm>
          <a:prstGeom prst="rect">
            <a:avLst/>
          </a:prstGeom>
        </p:spPr>
        <p:txBody>
          <a:bodyPr wrap="square">
            <a:spAutoFit/>
          </a:bodyPr>
          <a:lstStyle/>
          <a:p>
            <a:pPr algn="just">
              <a:spcBef>
                <a:spcPts val="1135"/>
              </a:spcBef>
              <a:spcAft>
                <a:spcPts val="0"/>
              </a:spcAft>
            </a:pPr>
            <a:r>
              <a:rPr lang="es-EC" dirty="0">
                <a:effectLst/>
                <a:latin typeface="Times New Roman" panose="02020603050405020304" pitchFamily="18" charset="0"/>
                <a:ea typeface="Times New Roman" panose="02020603050405020304" pitchFamily="18" charset="0"/>
              </a:rPr>
              <a:t>Al cierre del año 2023, de las 54 viviendas construidas en su totalidad, hubieron 22 viviendas disponibles, así mismo de las 15 viviendas en obra gris, 6 se encontraron disponibles.</a:t>
            </a:r>
          </a:p>
          <a:p>
            <a:pPr algn="just">
              <a:spcBef>
                <a:spcPts val="1135"/>
              </a:spcBef>
              <a:spcAft>
                <a:spcPts val="0"/>
              </a:spcAft>
            </a:pPr>
            <a:r>
              <a:rPr lang="es-EC" dirty="0">
                <a:latin typeface="Times New Roman" panose="02020603050405020304" pitchFamily="18" charset="0"/>
                <a:ea typeface="Times New Roman" panose="02020603050405020304" pitchFamily="18" charset="0"/>
              </a:rPr>
              <a:t>Hoy en día el</a:t>
            </a:r>
            <a:r>
              <a:rPr lang="es-EC" dirty="0">
                <a:effectLst/>
                <a:latin typeface="Times New Roman" panose="02020603050405020304" pitchFamily="18" charset="0"/>
                <a:ea typeface="Times New Roman" panose="02020603050405020304" pitchFamily="18" charset="0"/>
              </a:rPr>
              <a:t> área de ventas direcciona, como prioridad, sus esfuerzos en ellas a fin de comercializarlas. </a:t>
            </a:r>
            <a:endParaRPr lang="es-EC" sz="1200" dirty="0">
              <a:effectLst/>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xmlns="" id="{449A540F-DDC8-AE7A-F7FC-3C20798001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34" y="304800"/>
            <a:ext cx="1828799" cy="304800"/>
          </a:xfrm>
          <a:prstGeom prst="rect">
            <a:avLst/>
          </a:prstGeom>
        </p:spPr>
      </p:pic>
    </p:spTree>
    <p:extLst>
      <p:ext uri="{BB962C8B-B14F-4D97-AF65-F5344CB8AC3E}">
        <p14:creationId xmlns:p14="http://schemas.microsoft.com/office/powerpoint/2010/main" val="271415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529C1AB-14A2-36ED-88EB-64A46BED1497}"/>
              </a:ext>
            </a:extLst>
          </p:cNvPr>
          <p:cNvSpPr>
            <a:spLocks noGrp="1"/>
          </p:cNvSpPr>
          <p:nvPr>
            <p:ph type="title"/>
          </p:nvPr>
        </p:nvSpPr>
        <p:spPr>
          <a:xfrm>
            <a:off x="685801" y="2371130"/>
            <a:ext cx="3674533" cy="2108200"/>
          </a:xfrm>
        </p:spPr>
        <p:txBody>
          <a:bodyPr>
            <a:normAutofit fontScale="90000"/>
          </a:bodyPr>
          <a:lstStyle/>
          <a:p>
            <a:pPr algn="just"/>
            <a:r>
              <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Misión.</a:t>
            </a:r>
            <a:br>
              <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es-EC"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Generar proyectos de hábitat acordes a la necesidad y realidad del cantón Santa Elena, promoviendo la seguridad jurídica, la cantidad física, la accesibilidad económica y la adecuación general de la vivienda y sus componentes.</a:t>
            </a:r>
            <a:r>
              <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s-EC" dirty="0">
              <a:solidFill>
                <a:schemeClr val="tx1"/>
              </a:solidFill>
            </a:endParaRPr>
          </a:p>
        </p:txBody>
      </p:sp>
      <p:sp>
        <p:nvSpPr>
          <p:cNvPr id="3" name="Título 1">
            <a:extLst>
              <a:ext uri="{FF2B5EF4-FFF2-40B4-BE49-F238E27FC236}">
                <a16:creationId xmlns:a16="http://schemas.microsoft.com/office/drawing/2014/main" xmlns="" id="{1E648ABD-FCA6-50A0-D51A-B65BC2C49C26}"/>
              </a:ext>
            </a:extLst>
          </p:cNvPr>
          <p:cNvSpPr txBox="1">
            <a:spLocks/>
          </p:cNvSpPr>
          <p:nvPr/>
        </p:nvSpPr>
        <p:spPr>
          <a:xfrm>
            <a:off x="6366934" y="2378670"/>
            <a:ext cx="3457402" cy="210819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Visión. </a:t>
            </a:r>
          </a:p>
          <a:p>
            <a:pPr algn="just"/>
            <a:r>
              <a:rPr lang="es-EC"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Ser una empresa líder en el desarrollo urbanístico del cantón Santa Elena con alternativas que permitan a los ciudadanos el acceso a una vivienda digna con todos los servicios básicos que otorguen el buen vivir. </a:t>
            </a:r>
          </a:p>
          <a:p>
            <a:pPr algn="just"/>
            <a:r>
              <a:rPr lang="es-EC"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br>
              <a:rPr lang="es-EC"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endParaRPr lang="es-EC"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ítulo 1">
            <a:extLst>
              <a:ext uri="{FF2B5EF4-FFF2-40B4-BE49-F238E27FC236}">
                <a16:creationId xmlns:a16="http://schemas.microsoft.com/office/drawing/2014/main" xmlns="" id="{4363715A-AAB7-6BFF-5EE3-3EA16E7E67AA}"/>
              </a:ext>
            </a:extLst>
          </p:cNvPr>
          <p:cNvSpPr txBox="1">
            <a:spLocks/>
          </p:cNvSpPr>
          <p:nvPr/>
        </p:nvSpPr>
        <p:spPr>
          <a:xfrm>
            <a:off x="1461732" y="4479330"/>
            <a:ext cx="7789334" cy="193040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Aft>
                <a:spcPts val="800"/>
              </a:spcAft>
            </a:pPr>
            <a:r>
              <a:rPr lang="es-EC"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Objetivos Institucionales. </a:t>
            </a:r>
          </a:p>
          <a:p>
            <a:pPr marL="342900" lvl="0" indent="-342900" algn="just">
              <a:lnSpc>
                <a:spcPct val="107000"/>
              </a:lnSpc>
              <a:buFont typeface="Symbol" panose="05050102010706020507" pitchFamily="18" charset="2"/>
              <a:buChar char=""/>
            </a:pPr>
            <a:r>
              <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Formular y ejecutar planes, programas y proyectos habitacionales a fin de solucionar la necesidad de la población que no posee vivienda propia.</a:t>
            </a:r>
          </a:p>
          <a:p>
            <a:pPr lvl="0" algn="just">
              <a:lnSpc>
                <a:spcPct val="107000"/>
              </a:lnSpc>
            </a:pP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Gestionar convenios con instituciones del estado a fin de establecer proyectos sociales que serán de aporte a la ciudadanía. </a:t>
            </a:r>
          </a:p>
          <a:p>
            <a:pPr marL="342900" indent="-342900" algn="just">
              <a:lnSpc>
                <a:spcPct val="107000"/>
              </a:lnSpc>
              <a:spcAft>
                <a:spcPts val="800"/>
              </a:spcAft>
              <a:buFont typeface="Symbol" panose="05050102010706020507" pitchFamily="18" charset="2"/>
              <a:buChar char=""/>
            </a:pPr>
            <a:r>
              <a:rPr lang="es-EC"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Gestionar financiamiento en la banca pública para el desarrollo de proyectos</a:t>
            </a:r>
          </a:p>
        </p:txBody>
      </p:sp>
      <p:sp>
        <p:nvSpPr>
          <p:cNvPr id="6" name="Rectángulo 5">
            <a:extLst>
              <a:ext uri="{FF2B5EF4-FFF2-40B4-BE49-F238E27FC236}">
                <a16:creationId xmlns:a16="http://schemas.microsoft.com/office/drawing/2014/main" xmlns="" id="{6E30801D-12F0-90BE-FF3F-1FC97166A064}"/>
              </a:ext>
            </a:extLst>
          </p:cNvPr>
          <p:cNvSpPr/>
          <p:nvPr/>
        </p:nvSpPr>
        <p:spPr>
          <a:xfrm>
            <a:off x="685801" y="1492426"/>
            <a:ext cx="9042399" cy="830997"/>
          </a:xfrm>
          <a:prstGeom prst="rect">
            <a:avLst/>
          </a:prstGeom>
        </p:spPr>
        <p:txBody>
          <a:bodyPr wrap="square">
            <a:spAutoFit/>
          </a:bodyPr>
          <a:lstStyle/>
          <a:p>
            <a:pPr algn="just"/>
            <a:r>
              <a:rPr lang="es-EC" sz="1600" dirty="0">
                <a:solidFill>
                  <a:schemeClr val="tx1"/>
                </a:solidFill>
                <a:latin typeface="Baskerville Old Face" panose="02020602080505020303" pitchFamily="18" charset="0"/>
              </a:rPr>
              <a:t>La Empresa Municipal de Vivienda y Desarrollo Urbano del Santa Elena Emuvivienda EP, se creó el 22 de  Agosto del 2013, mediante ordenanza de creación misma que fue publicada en el Registro Oficial en Septiembre de 2015. </a:t>
            </a:r>
          </a:p>
        </p:txBody>
      </p:sp>
      <p:pic>
        <p:nvPicPr>
          <p:cNvPr id="7" name="Imagen 6">
            <a:extLst>
              <a:ext uri="{FF2B5EF4-FFF2-40B4-BE49-F238E27FC236}">
                <a16:creationId xmlns:a16="http://schemas.microsoft.com/office/drawing/2014/main" xmlns="" id="{226909D0-554F-8766-E2CC-C1D864BF70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8667" y="340342"/>
            <a:ext cx="5277734" cy="879622"/>
          </a:xfrm>
          <a:prstGeom prst="rect">
            <a:avLst/>
          </a:prstGeom>
        </p:spPr>
      </p:pic>
    </p:spTree>
    <p:extLst>
      <p:ext uri="{BB962C8B-B14F-4D97-AF65-F5344CB8AC3E}">
        <p14:creationId xmlns:p14="http://schemas.microsoft.com/office/powerpoint/2010/main" val="1558873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1DA758C9-38B1-A605-EFB6-B461971AB65D}"/>
              </a:ext>
            </a:extLst>
          </p:cNvPr>
          <p:cNvPicPr>
            <a:picLocks noChangeAspect="1"/>
          </p:cNvPicPr>
          <p:nvPr/>
        </p:nvPicPr>
        <p:blipFill>
          <a:blip r:embed="rId2"/>
          <a:stretch>
            <a:fillRect/>
          </a:stretch>
        </p:blipFill>
        <p:spPr>
          <a:xfrm>
            <a:off x="2776182" y="592347"/>
            <a:ext cx="5072418" cy="5673305"/>
          </a:xfrm>
          <a:prstGeom prst="rect">
            <a:avLst/>
          </a:prstGeom>
        </p:spPr>
      </p:pic>
    </p:spTree>
    <p:extLst>
      <p:ext uri="{BB962C8B-B14F-4D97-AF65-F5344CB8AC3E}">
        <p14:creationId xmlns:p14="http://schemas.microsoft.com/office/powerpoint/2010/main" val="2314092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97844" y="1959144"/>
            <a:ext cx="8596668" cy="1250094"/>
          </a:xfrm>
        </p:spPr>
        <p:txBody>
          <a:bodyPr>
            <a:noAutofit/>
          </a:bodyPr>
          <a:lstStyle/>
          <a:p>
            <a:pPr marL="0" indent="0" algn="just">
              <a:buNone/>
            </a:pPr>
            <a:r>
              <a:rPr lang="es-EC" dirty="0">
                <a:latin typeface="Times New Roman" panose="02020603050405020304" pitchFamily="18" charset="0"/>
                <a:cs typeface="Times New Roman" panose="02020603050405020304" pitchFamily="18" charset="0"/>
              </a:rPr>
              <a:t>Posterior a la gestión de levantamiento de hipoteca de las 54 viviendas, la comercialización se inició mediante pagos de contado o créditos hipotecarios. Una vez que los desembolsos fueron realizados en el Fideicomiso Mercantil Mi Casita Linda, se otorgaron las primeras escrituras de compra - venta correspondiente a los clientes del cuadro siguiente.</a:t>
            </a:r>
          </a:p>
        </p:txBody>
      </p:sp>
      <p:graphicFrame>
        <p:nvGraphicFramePr>
          <p:cNvPr id="4" name="Tabla 3"/>
          <p:cNvGraphicFramePr>
            <a:graphicFrameLocks noGrp="1"/>
          </p:cNvGraphicFramePr>
          <p:nvPr>
            <p:extLst>
              <p:ext uri="{D42A27DB-BD31-4B8C-83A1-F6EECF244321}">
                <p14:modId xmlns:p14="http://schemas.microsoft.com/office/powerpoint/2010/main" val="3007472318"/>
              </p:ext>
            </p:extLst>
          </p:nvPr>
        </p:nvGraphicFramePr>
        <p:xfrm>
          <a:off x="2518770" y="3515022"/>
          <a:ext cx="5850496" cy="2832819"/>
        </p:xfrm>
        <a:graphic>
          <a:graphicData uri="http://schemas.openxmlformats.org/drawingml/2006/table">
            <a:tbl>
              <a:tblPr firstRow="1" firstCol="1" bandRow="1">
                <a:tableStyleId>{5C22544A-7EE6-4342-B048-85BDC9FD1C3A}</a:tableStyleId>
              </a:tblPr>
              <a:tblGrid>
                <a:gridCol w="326043">
                  <a:extLst>
                    <a:ext uri="{9D8B030D-6E8A-4147-A177-3AD203B41FA5}">
                      <a16:colId xmlns:a16="http://schemas.microsoft.com/office/drawing/2014/main" xmlns="" val="20000"/>
                    </a:ext>
                  </a:extLst>
                </a:gridCol>
                <a:gridCol w="2727184">
                  <a:extLst>
                    <a:ext uri="{9D8B030D-6E8A-4147-A177-3AD203B41FA5}">
                      <a16:colId xmlns:a16="http://schemas.microsoft.com/office/drawing/2014/main" xmlns="" val="20001"/>
                    </a:ext>
                  </a:extLst>
                </a:gridCol>
                <a:gridCol w="1072591">
                  <a:extLst>
                    <a:ext uri="{9D8B030D-6E8A-4147-A177-3AD203B41FA5}">
                      <a16:colId xmlns:a16="http://schemas.microsoft.com/office/drawing/2014/main" xmlns="" val="20002"/>
                    </a:ext>
                  </a:extLst>
                </a:gridCol>
                <a:gridCol w="310809">
                  <a:extLst>
                    <a:ext uri="{9D8B030D-6E8A-4147-A177-3AD203B41FA5}">
                      <a16:colId xmlns:a16="http://schemas.microsoft.com/office/drawing/2014/main" xmlns="" val="20003"/>
                    </a:ext>
                  </a:extLst>
                </a:gridCol>
                <a:gridCol w="326043">
                  <a:extLst>
                    <a:ext uri="{9D8B030D-6E8A-4147-A177-3AD203B41FA5}">
                      <a16:colId xmlns:a16="http://schemas.microsoft.com/office/drawing/2014/main" xmlns="" val="20004"/>
                    </a:ext>
                  </a:extLst>
                </a:gridCol>
                <a:gridCol w="1087826">
                  <a:extLst>
                    <a:ext uri="{9D8B030D-6E8A-4147-A177-3AD203B41FA5}">
                      <a16:colId xmlns:a16="http://schemas.microsoft.com/office/drawing/2014/main" xmlns="" val="20005"/>
                    </a:ext>
                  </a:extLst>
                </a:gridCol>
              </a:tblGrid>
              <a:tr h="257529">
                <a:tc>
                  <a:txBody>
                    <a:bodyPr/>
                    <a:lstStyle/>
                    <a:p>
                      <a:pPr algn="ctr">
                        <a:lnSpc>
                          <a:spcPct val="107000"/>
                        </a:lnSpc>
                        <a:spcAft>
                          <a:spcPts val="0"/>
                        </a:spcAft>
                      </a:pPr>
                      <a:r>
                        <a:rPr lang="en-US" sz="1050" dirty="0">
                          <a:effectLst/>
                        </a:rPr>
                        <a:t>1</a:t>
                      </a:r>
                      <a:endParaRPr lang="es-EC" sz="105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0" algn="l" defTabSz="457200" rtl="0" eaLnBrk="1" latinLnBrk="0" hangingPunct="1">
                        <a:lnSpc>
                          <a:spcPct val="107000"/>
                        </a:lnSpc>
                        <a:spcAft>
                          <a:spcPts val="0"/>
                        </a:spcAft>
                      </a:pPr>
                      <a:r>
                        <a:rPr lang="en-US" sz="1050" b="0" kern="1200" dirty="0">
                          <a:solidFill>
                            <a:schemeClr val="dk1"/>
                          </a:solidFill>
                          <a:effectLst/>
                          <a:latin typeface="+mn-lt"/>
                          <a:ea typeface="+mn-ea"/>
                          <a:cs typeface="+mn-cs"/>
                        </a:rPr>
                        <a:t> PILALOA RIVERA CRUZ NEFERTITE </a:t>
                      </a:r>
                      <a:endParaRPr lang="es-EC" sz="1050" b="0" kern="1200" dirty="0">
                        <a:solidFill>
                          <a:schemeClr val="dk1"/>
                        </a:solidFill>
                        <a:effectLst/>
                        <a:latin typeface="+mn-lt"/>
                        <a:ea typeface="+mn-ea"/>
                        <a:cs typeface="+mn-cs"/>
                      </a:endParaRPr>
                    </a:p>
                  </a:txBody>
                  <a:tcPr marL="44450" marR="44450" marT="0" marB="0" anchor="ctr">
                    <a:solidFill>
                      <a:schemeClr val="bg2"/>
                    </a:solidFill>
                  </a:tcPr>
                </a:tc>
                <a:tc>
                  <a:txBody>
                    <a:bodyPr/>
                    <a:lstStyle/>
                    <a:p>
                      <a:pPr marL="0" algn="l" defTabSz="457200" rtl="0" eaLnBrk="1" latinLnBrk="0" hangingPunct="1">
                        <a:lnSpc>
                          <a:spcPct val="107000"/>
                        </a:lnSpc>
                        <a:spcAft>
                          <a:spcPts val="0"/>
                        </a:spcAft>
                      </a:pPr>
                      <a:r>
                        <a:rPr lang="en-US" sz="1050" b="0" kern="1200" dirty="0">
                          <a:solidFill>
                            <a:schemeClr val="dk1"/>
                          </a:solidFill>
                          <a:effectLst/>
                          <a:latin typeface="+mn-lt"/>
                          <a:ea typeface="+mn-ea"/>
                          <a:cs typeface="+mn-cs"/>
                        </a:rPr>
                        <a:t>1202257141</a:t>
                      </a:r>
                      <a:endParaRPr lang="es-EC" sz="1050" b="0" kern="1200" dirty="0">
                        <a:solidFill>
                          <a:schemeClr val="dk1"/>
                        </a:solidFill>
                        <a:effectLst/>
                        <a:latin typeface="+mn-lt"/>
                        <a:ea typeface="+mn-ea"/>
                        <a:cs typeface="+mn-cs"/>
                      </a:endParaRPr>
                    </a:p>
                  </a:txBody>
                  <a:tcPr marL="44450" marR="44450" marT="0" marB="0" anchor="ctr">
                    <a:solidFill>
                      <a:schemeClr val="bg2"/>
                    </a:solidFill>
                  </a:tcPr>
                </a:tc>
                <a:tc>
                  <a:txBody>
                    <a:bodyPr/>
                    <a:lstStyle/>
                    <a:p>
                      <a:pPr marL="0" algn="l" defTabSz="457200" rtl="0" eaLnBrk="1" latinLnBrk="0" hangingPunct="1">
                        <a:lnSpc>
                          <a:spcPct val="107000"/>
                        </a:lnSpc>
                        <a:spcAft>
                          <a:spcPts val="0"/>
                        </a:spcAft>
                      </a:pPr>
                      <a:r>
                        <a:rPr lang="en-US" sz="1050" b="0" kern="1200" dirty="0">
                          <a:solidFill>
                            <a:schemeClr val="dk1"/>
                          </a:solidFill>
                          <a:effectLst/>
                          <a:latin typeface="+mn-lt"/>
                          <a:ea typeface="+mn-ea"/>
                          <a:cs typeface="+mn-cs"/>
                        </a:rPr>
                        <a:t> A </a:t>
                      </a:r>
                      <a:endParaRPr lang="es-EC" sz="1050" b="0" kern="1200" dirty="0">
                        <a:solidFill>
                          <a:schemeClr val="dk1"/>
                        </a:solidFill>
                        <a:effectLst/>
                        <a:latin typeface="+mn-lt"/>
                        <a:ea typeface="+mn-ea"/>
                        <a:cs typeface="+mn-cs"/>
                      </a:endParaRPr>
                    </a:p>
                  </a:txBody>
                  <a:tcPr marL="44450" marR="44450" marT="0" marB="0" anchor="ctr">
                    <a:solidFill>
                      <a:schemeClr val="bg2"/>
                    </a:solidFill>
                  </a:tcPr>
                </a:tc>
                <a:tc>
                  <a:txBody>
                    <a:bodyPr/>
                    <a:lstStyle/>
                    <a:p>
                      <a:pPr marL="0" algn="l" defTabSz="457200" rtl="0" eaLnBrk="1" latinLnBrk="0" hangingPunct="1">
                        <a:lnSpc>
                          <a:spcPct val="107000"/>
                        </a:lnSpc>
                        <a:spcAft>
                          <a:spcPts val="0"/>
                        </a:spcAft>
                      </a:pPr>
                      <a:r>
                        <a:rPr lang="en-US" sz="1050" b="0" kern="1200" dirty="0">
                          <a:solidFill>
                            <a:schemeClr val="dk1"/>
                          </a:solidFill>
                          <a:effectLst/>
                          <a:latin typeface="+mn-lt"/>
                          <a:ea typeface="+mn-ea"/>
                          <a:cs typeface="+mn-cs"/>
                        </a:rPr>
                        <a:t>3</a:t>
                      </a:r>
                      <a:endParaRPr lang="es-EC" sz="1050" b="0" kern="1200" dirty="0">
                        <a:solidFill>
                          <a:schemeClr val="dk1"/>
                        </a:solidFill>
                        <a:effectLst/>
                        <a:latin typeface="+mn-lt"/>
                        <a:ea typeface="+mn-ea"/>
                        <a:cs typeface="+mn-cs"/>
                      </a:endParaRPr>
                    </a:p>
                  </a:txBody>
                  <a:tcPr marL="44450" marR="44450" marT="0" marB="0" anchor="ctr">
                    <a:solidFill>
                      <a:schemeClr val="bg2"/>
                    </a:solidFill>
                  </a:tcPr>
                </a:tc>
                <a:tc>
                  <a:txBody>
                    <a:bodyPr/>
                    <a:lstStyle/>
                    <a:p>
                      <a:pPr marL="0" algn="l" defTabSz="457200" rtl="0" eaLnBrk="1" latinLnBrk="0" hangingPunct="1">
                        <a:lnSpc>
                          <a:spcPct val="107000"/>
                        </a:lnSpc>
                        <a:spcAft>
                          <a:spcPts val="0"/>
                        </a:spcAft>
                      </a:pPr>
                      <a:r>
                        <a:rPr lang="en-US" sz="1050" b="0" kern="1200" dirty="0">
                          <a:solidFill>
                            <a:schemeClr val="dk1"/>
                          </a:solidFill>
                          <a:effectLst/>
                          <a:latin typeface="+mn-lt"/>
                          <a:ea typeface="+mn-ea"/>
                          <a:cs typeface="+mn-cs"/>
                        </a:rPr>
                        <a:t> GUANGALA EX </a:t>
                      </a:r>
                      <a:endParaRPr lang="es-EC" sz="1050" b="0" kern="1200" dirty="0">
                        <a:solidFill>
                          <a:schemeClr val="dk1"/>
                        </a:solidFill>
                        <a:effectLst/>
                        <a:latin typeface="+mn-lt"/>
                        <a:ea typeface="+mn-ea"/>
                        <a:cs typeface="+mn-cs"/>
                      </a:endParaRPr>
                    </a:p>
                  </a:txBody>
                  <a:tcPr marL="44450" marR="44450" marT="0" marB="0" anchor="ctr">
                    <a:solidFill>
                      <a:schemeClr val="bg2"/>
                    </a:solidFill>
                  </a:tcPr>
                </a:tc>
                <a:extLst>
                  <a:ext uri="{0D108BD9-81ED-4DB2-BD59-A6C34878D82A}">
                    <a16:rowId xmlns:a16="http://schemas.microsoft.com/office/drawing/2014/main" xmlns="" val="10000"/>
                  </a:ext>
                </a:extLst>
              </a:tr>
              <a:tr h="257529">
                <a:tc>
                  <a:txBody>
                    <a:bodyPr/>
                    <a:lstStyle/>
                    <a:p>
                      <a:pPr algn="ctr">
                        <a:lnSpc>
                          <a:spcPct val="107000"/>
                        </a:lnSpc>
                        <a:spcAft>
                          <a:spcPts val="0"/>
                        </a:spcAft>
                      </a:pPr>
                      <a:r>
                        <a:rPr lang="en-US" sz="1050">
                          <a:effectLst/>
                        </a:rPr>
                        <a:t>2</a:t>
                      </a:r>
                      <a:endParaRPr lang="es-EC" sz="105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107000"/>
                        </a:lnSpc>
                        <a:spcAft>
                          <a:spcPts val="0"/>
                        </a:spcAft>
                      </a:pPr>
                      <a:r>
                        <a:rPr lang="en-US" sz="1050" dirty="0">
                          <a:effectLst/>
                        </a:rPr>
                        <a:t> MANOSALVAS OLAYA OLGA MARIA  </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dirty="0">
                          <a:effectLst/>
                        </a:rPr>
                        <a:t>0902460971</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a:effectLst/>
                        </a:rPr>
                        <a:t> J </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a:effectLst/>
                        </a:rPr>
                        <a:t>2</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nSpc>
                          <a:spcPct val="107000"/>
                        </a:lnSpc>
                        <a:spcAft>
                          <a:spcPts val="0"/>
                        </a:spcAft>
                      </a:pPr>
                      <a:r>
                        <a:rPr lang="en-US" sz="1050">
                          <a:effectLst/>
                        </a:rPr>
                        <a:t> CHORRERA </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extLst>
                  <a:ext uri="{0D108BD9-81ED-4DB2-BD59-A6C34878D82A}">
                    <a16:rowId xmlns:a16="http://schemas.microsoft.com/office/drawing/2014/main" xmlns="" val="10001"/>
                  </a:ext>
                </a:extLst>
              </a:tr>
              <a:tr h="257529">
                <a:tc>
                  <a:txBody>
                    <a:bodyPr/>
                    <a:lstStyle/>
                    <a:p>
                      <a:pPr algn="ctr">
                        <a:lnSpc>
                          <a:spcPct val="107000"/>
                        </a:lnSpc>
                        <a:spcAft>
                          <a:spcPts val="0"/>
                        </a:spcAft>
                      </a:pPr>
                      <a:r>
                        <a:rPr lang="en-US" sz="1050">
                          <a:effectLst/>
                        </a:rPr>
                        <a:t>3</a:t>
                      </a:r>
                      <a:endParaRPr lang="es-EC" sz="105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107000"/>
                        </a:lnSpc>
                        <a:spcAft>
                          <a:spcPts val="0"/>
                        </a:spcAft>
                      </a:pPr>
                      <a:r>
                        <a:rPr lang="en-US" sz="1050" dirty="0">
                          <a:effectLst/>
                        </a:rPr>
                        <a:t> VILLON GONZALEZ TANYA MARIA </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dirty="0">
                          <a:effectLst/>
                        </a:rPr>
                        <a:t>0917401192</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dirty="0">
                          <a:effectLst/>
                        </a:rPr>
                        <a:t> I </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dirty="0">
                          <a:effectLst/>
                        </a:rPr>
                        <a:t>9</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nSpc>
                          <a:spcPct val="107000"/>
                        </a:lnSpc>
                        <a:spcAft>
                          <a:spcPts val="0"/>
                        </a:spcAft>
                      </a:pPr>
                      <a:r>
                        <a:rPr lang="en-US" sz="1050" dirty="0">
                          <a:effectLst/>
                        </a:rPr>
                        <a:t> MACHALILLA </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extLst>
                  <a:ext uri="{0D108BD9-81ED-4DB2-BD59-A6C34878D82A}">
                    <a16:rowId xmlns:a16="http://schemas.microsoft.com/office/drawing/2014/main" xmlns="" val="10002"/>
                  </a:ext>
                </a:extLst>
              </a:tr>
              <a:tr h="257529">
                <a:tc>
                  <a:txBody>
                    <a:bodyPr/>
                    <a:lstStyle/>
                    <a:p>
                      <a:pPr algn="ctr">
                        <a:lnSpc>
                          <a:spcPct val="107000"/>
                        </a:lnSpc>
                        <a:spcAft>
                          <a:spcPts val="0"/>
                        </a:spcAft>
                      </a:pPr>
                      <a:r>
                        <a:rPr lang="en-US" sz="1050">
                          <a:effectLst/>
                        </a:rPr>
                        <a:t>4</a:t>
                      </a:r>
                      <a:endParaRPr lang="es-EC" sz="105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107000"/>
                        </a:lnSpc>
                        <a:spcAft>
                          <a:spcPts val="0"/>
                        </a:spcAft>
                      </a:pPr>
                      <a:r>
                        <a:rPr lang="en-US" sz="1050" dirty="0">
                          <a:effectLst/>
                        </a:rPr>
                        <a:t> ORMAZA ALAVA LILIAM SANTA </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dirty="0">
                          <a:effectLst/>
                        </a:rPr>
                        <a:t>0906127576</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dirty="0">
                          <a:effectLst/>
                        </a:rPr>
                        <a:t> I </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a:effectLst/>
                        </a:rPr>
                        <a:t>3</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nSpc>
                          <a:spcPct val="107000"/>
                        </a:lnSpc>
                        <a:spcAft>
                          <a:spcPts val="0"/>
                        </a:spcAft>
                      </a:pPr>
                      <a:r>
                        <a:rPr lang="en-US" sz="1050">
                          <a:effectLst/>
                        </a:rPr>
                        <a:t> GUANGALA </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extLst>
                  <a:ext uri="{0D108BD9-81ED-4DB2-BD59-A6C34878D82A}">
                    <a16:rowId xmlns:a16="http://schemas.microsoft.com/office/drawing/2014/main" xmlns="" val="10003"/>
                  </a:ext>
                </a:extLst>
              </a:tr>
              <a:tr h="257529">
                <a:tc>
                  <a:txBody>
                    <a:bodyPr/>
                    <a:lstStyle/>
                    <a:p>
                      <a:pPr algn="ctr">
                        <a:lnSpc>
                          <a:spcPct val="107000"/>
                        </a:lnSpc>
                        <a:spcAft>
                          <a:spcPts val="0"/>
                        </a:spcAft>
                      </a:pPr>
                      <a:r>
                        <a:rPr lang="en-US" sz="1050">
                          <a:effectLst/>
                        </a:rPr>
                        <a:t>5</a:t>
                      </a:r>
                      <a:endParaRPr lang="es-EC" sz="105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107000"/>
                        </a:lnSpc>
                        <a:spcAft>
                          <a:spcPts val="0"/>
                        </a:spcAft>
                      </a:pPr>
                      <a:r>
                        <a:rPr lang="en-US" sz="1050">
                          <a:effectLst/>
                        </a:rPr>
                        <a:t> INTRIAGO ORRALA MANUEL JOSE </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a:effectLst/>
                        </a:rPr>
                        <a:t>1308710407</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dirty="0">
                          <a:effectLst/>
                        </a:rPr>
                        <a:t>P</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a:effectLst/>
                        </a:rPr>
                        <a:t>1</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nSpc>
                          <a:spcPct val="107000"/>
                        </a:lnSpc>
                        <a:spcAft>
                          <a:spcPts val="0"/>
                        </a:spcAft>
                      </a:pPr>
                      <a:r>
                        <a:rPr lang="en-US" sz="1050">
                          <a:effectLst/>
                        </a:rPr>
                        <a:t>VALDIVIA</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extLst>
                  <a:ext uri="{0D108BD9-81ED-4DB2-BD59-A6C34878D82A}">
                    <a16:rowId xmlns:a16="http://schemas.microsoft.com/office/drawing/2014/main" xmlns="" val="10004"/>
                  </a:ext>
                </a:extLst>
              </a:tr>
              <a:tr h="257529">
                <a:tc>
                  <a:txBody>
                    <a:bodyPr/>
                    <a:lstStyle/>
                    <a:p>
                      <a:pPr algn="ctr">
                        <a:lnSpc>
                          <a:spcPct val="107000"/>
                        </a:lnSpc>
                        <a:spcAft>
                          <a:spcPts val="0"/>
                        </a:spcAft>
                      </a:pPr>
                      <a:r>
                        <a:rPr lang="en-US" sz="1050">
                          <a:effectLst/>
                        </a:rPr>
                        <a:t>6</a:t>
                      </a:r>
                      <a:endParaRPr lang="es-EC" sz="105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107000"/>
                        </a:lnSpc>
                        <a:spcAft>
                          <a:spcPts val="0"/>
                        </a:spcAft>
                      </a:pPr>
                      <a:r>
                        <a:rPr lang="en-US" sz="1050" dirty="0">
                          <a:effectLst/>
                        </a:rPr>
                        <a:t> GARCÍA BANDA ALBERTO ARTURO </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a:effectLst/>
                        </a:rPr>
                        <a:t>0907837728</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a:effectLst/>
                        </a:rPr>
                        <a:t>O</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nSpc>
                          <a:spcPct val="107000"/>
                        </a:lnSpc>
                        <a:spcAft>
                          <a:spcPts val="0"/>
                        </a:spcAft>
                      </a:pPr>
                      <a:r>
                        <a:rPr lang="en-US" sz="1050" dirty="0">
                          <a:effectLst/>
                        </a:rPr>
                        <a:t>1</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nSpc>
                          <a:spcPct val="107000"/>
                        </a:lnSpc>
                        <a:spcAft>
                          <a:spcPts val="0"/>
                        </a:spcAft>
                      </a:pPr>
                      <a:r>
                        <a:rPr lang="en-US" sz="1050">
                          <a:effectLst/>
                        </a:rPr>
                        <a:t>VALDIVIA</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extLst>
                  <a:ext uri="{0D108BD9-81ED-4DB2-BD59-A6C34878D82A}">
                    <a16:rowId xmlns:a16="http://schemas.microsoft.com/office/drawing/2014/main" xmlns="" val="10005"/>
                  </a:ext>
                </a:extLst>
              </a:tr>
              <a:tr h="257529">
                <a:tc>
                  <a:txBody>
                    <a:bodyPr/>
                    <a:lstStyle/>
                    <a:p>
                      <a:pPr algn="ctr">
                        <a:lnSpc>
                          <a:spcPct val="107000"/>
                        </a:lnSpc>
                        <a:spcAft>
                          <a:spcPts val="0"/>
                        </a:spcAft>
                      </a:pPr>
                      <a:r>
                        <a:rPr lang="en-US" sz="1050">
                          <a:effectLst/>
                        </a:rPr>
                        <a:t>7</a:t>
                      </a:r>
                      <a:endParaRPr lang="es-EC" sz="105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107000"/>
                        </a:lnSpc>
                        <a:spcAft>
                          <a:spcPts val="0"/>
                        </a:spcAft>
                      </a:pPr>
                      <a:r>
                        <a:rPr lang="en-US" sz="1050" dirty="0">
                          <a:effectLst/>
                        </a:rPr>
                        <a:t> LINO MATIAS DOMITILA MARIA  </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dirty="0">
                          <a:effectLst/>
                        </a:rPr>
                        <a:t>0914660923</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a:effectLst/>
                        </a:rPr>
                        <a:t>K</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dirty="0">
                          <a:effectLst/>
                        </a:rPr>
                        <a:t>1</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nSpc>
                          <a:spcPct val="107000"/>
                        </a:lnSpc>
                        <a:spcAft>
                          <a:spcPts val="0"/>
                        </a:spcAft>
                      </a:pPr>
                      <a:r>
                        <a:rPr lang="en-US" sz="1050" dirty="0">
                          <a:effectLst/>
                        </a:rPr>
                        <a:t>CHORRERA</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extLst>
                  <a:ext uri="{0D108BD9-81ED-4DB2-BD59-A6C34878D82A}">
                    <a16:rowId xmlns:a16="http://schemas.microsoft.com/office/drawing/2014/main" xmlns="" val="10006"/>
                  </a:ext>
                </a:extLst>
              </a:tr>
              <a:tr h="257529">
                <a:tc>
                  <a:txBody>
                    <a:bodyPr/>
                    <a:lstStyle/>
                    <a:p>
                      <a:pPr algn="ctr">
                        <a:lnSpc>
                          <a:spcPct val="107000"/>
                        </a:lnSpc>
                        <a:spcAft>
                          <a:spcPts val="0"/>
                        </a:spcAft>
                      </a:pPr>
                      <a:r>
                        <a:rPr lang="en-US" sz="1050">
                          <a:effectLst/>
                        </a:rPr>
                        <a:t>8</a:t>
                      </a:r>
                      <a:endParaRPr lang="es-EC" sz="105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107000"/>
                        </a:lnSpc>
                        <a:spcAft>
                          <a:spcPts val="0"/>
                        </a:spcAft>
                      </a:pPr>
                      <a:r>
                        <a:rPr lang="en-US" sz="1050">
                          <a:effectLst/>
                        </a:rPr>
                        <a:t> BARCO LUCIO TEONILA AGRIPINA </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dirty="0">
                          <a:effectLst/>
                        </a:rPr>
                        <a:t>0905504775</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a:effectLst/>
                        </a:rPr>
                        <a:t>K</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a:effectLst/>
                        </a:rPr>
                        <a:t>7</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nSpc>
                          <a:spcPct val="107000"/>
                        </a:lnSpc>
                        <a:spcAft>
                          <a:spcPts val="0"/>
                        </a:spcAft>
                      </a:pPr>
                      <a:r>
                        <a:rPr lang="en-US" sz="1050" dirty="0">
                          <a:effectLst/>
                        </a:rPr>
                        <a:t>CHORRERA</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extLst>
                  <a:ext uri="{0D108BD9-81ED-4DB2-BD59-A6C34878D82A}">
                    <a16:rowId xmlns:a16="http://schemas.microsoft.com/office/drawing/2014/main" xmlns="" val="10007"/>
                  </a:ext>
                </a:extLst>
              </a:tr>
              <a:tr h="257529">
                <a:tc>
                  <a:txBody>
                    <a:bodyPr/>
                    <a:lstStyle/>
                    <a:p>
                      <a:pPr algn="ctr">
                        <a:lnSpc>
                          <a:spcPct val="107000"/>
                        </a:lnSpc>
                        <a:spcAft>
                          <a:spcPts val="0"/>
                        </a:spcAft>
                      </a:pPr>
                      <a:r>
                        <a:rPr lang="en-US" sz="1050">
                          <a:effectLst/>
                        </a:rPr>
                        <a:t>9</a:t>
                      </a:r>
                      <a:endParaRPr lang="es-EC" sz="105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107000"/>
                        </a:lnSpc>
                        <a:spcAft>
                          <a:spcPts val="0"/>
                        </a:spcAft>
                      </a:pPr>
                      <a:r>
                        <a:rPr lang="en-US" sz="1050">
                          <a:effectLst/>
                        </a:rPr>
                        <a:t> ENCALADA TORRES MARIA ISABEL </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dirty="0">
                          <a:effectLst/>
                        </a:rPr>
                        <a:t>0908877616</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dirty="0">
                          <a:effectLst/>
                        </a:rPr>
                        <a:t>I</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dirty="0">
                          <a:effectLst/>
                        </a:rPr>
                        <a:t>1</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nSpc>
                          <a:spcPct val="107000"/>
                        </a:lnSpc>
                        <a:spcAft>
                          <a:spcPts val="0"/>
                        </a:spcAft>
                      </a:pPr>
                      <a:r>
                        <a:rPr lang="en-US" sz="1050" dirty="0">
                          <a:effectLst/>
                        </a:rPr>
                        <a:t>GUANGALA</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extLst>
                  <a:ext uri="{0D108BD9-81ED-4DB2-BD59-A6C34878D82A}">
                    <a16:rowId xmlns:a16="http://schemas.microsoft.com/office/drawing/2014/main" xmlns="" val="10008"/>
                  </a:ext>
                </a:extLst>
              </a:tr>
              <a:tr h="257529">
                <a:tc>
                  <a:txBody>
                    <a:bodyPr/>
                    <a:lstStyle/>
                    <a:p>
                      <a:pPr algn="ctr">
                        <a:lnSpc>
                          <a:spcPct val="107000"/>
                        </a:lnSpc>
                        <a:spcAft>
                          <a:spcPts val="0"/>
                        </a:spcAft>
                      </a:pPr>
                      <a:r>
                        <a:rPr lang="en-US" sz="1050">
                          <a:effectLst/>
                        </a:rPr>
                        <a:t>10</a:t>
                      </a:r>
                      <a:endParaRPr lang="es-EC" sz="105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107000"/>
                        </a:lnSpc>
                        <a:spcAft>
                          <a:spcPts val="0"/>
                        </a:spcAft>
                      </a:pPr>
                      <a:r>
                        <a:rPr lang="en-US" sz="1050">
                          <a:effectLst/>
                        </a:rPr>
                        <a:t> INTRIAGO COBEÑA JOSE AUXILIO </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a:effectLst/>
                        </a:rPr>
                        <a:t>1201764857</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a:effectLst/>
                        </a:rPr>
                        <a:t>I</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a:effectLst/>
                        </a:rPr>
                        <a:t>5</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nSpc>
                          <a:spcPct val="107000"/>
                        </a:lnSpc>
                        <a:spcAft>
                          <a:spcPts val="0"/>
                        </a:spcAft>
                      </a:pPr>
                      <a:r>
                        <a:rPr lang="en-US" sz="1050" dirty="0">
                          <a:effectLst/>
                        </a:rPr>
                        <a:t>GUANGALA</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extLst>
                  <a:ext uri="{0D108BD9-81ED-4DB2-BD59-A6C34878D82A}">
                    <a16:rowId xmlns:a16="http://schemas.microsoft.com/office/drawing/2014/main" xmlns="" val="10009"/>
                  </a:ext>
                </a:extLst>
              </a:tr>
              <a:tr h="257529">
                <a:tc>
                  <a:txBody>
                    <a:bodyPr/>
                    <a:lstStyle/>
                    <a:p>
                      <a:pPr algn="ctr">
                        <a:lnSpc>
                          <a:spcPct val="107000"/>
                        </a:lnSpc>
                        <a:spcAft>
                          <a:spcPts val="0"/>
                        </a:spcAft>
                      </a:pPr>
                      <a:r>
                        <a:rPr lang="en-US" sz="1050">
                          <a:effectLst/>
                        </a:rPr>
                        <a:t>11</a:t>
                      </a:r>
                      <a:endParaRPr lang="es-EC" sz="105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nSpc>
                          <a:spcPct val="107000"/>
                        </a:lnSpc>
                        <a:spcAft>
                          <a:spcPts val="0"/>
                        </a:spcAft>
                      </a:pPr>
                      <a:r>
                        <a:rPr lang="en-US" sz="1050">
                          <a:effectLst/>
                        </a:rPr>
                        <a:t> MESTANZA JIMENEZ INGRID ELIZABETH </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a:effectLst/>
                        </a:rPr>
                        <a:t>0923281976</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a:effectLst/>
                        </a:rPr>
                        <a:t>B</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gn="ctr">
                        <a:lnSpc>
                          <a:spcPct val="107000"/>
                        </a:lnSpc>
                        <a:spcAft>
                          <a:spcPts val="0"/>
                        </a:spcAft>
                      </a:pPr>
                      <a:r>
                        <a:rPr lang="en-US" sz="1050">
                          <a:effectLst/>
                        </a:rPr>
                        <a:t>2</a:t>
                      </a:r>
                      <a:endParaRPr lang="es-EC" sz="105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tc>
                  <a:txBody>
                    <a:bodyPr/>
                    <a:lstStyle/>
                    <a:p>
                      <a:pPr>
                        <a:lnSpc>
                          <a:spcPct val="107000"/>
                        </a:lnSpc>
                        <a:spcAft>
                          <a:spcPts val="0"/>
                        </a:spcAft>
                      </a:pPr>
                      <a:r>
                        <a:rPr lang="en-US" sz="1050" dirty="0">
                          <a:effectLst/>
                        </a:rPr>
                        <a:t>GUANGALA</a:t>
                      </a:r>
                      <a:endParaRPr lang="es-EC" sz="1050" dirty="0">
                        <a:effectLst/>
                        <a:latin typeface="Times New Roman" panose="02020603050405020304" pitchFamily="18" charset="0"/>
                        <a:ea typeface="Times New Roman" panose="02020603050405020304" pitchFamily="18" charset="0"/>
                      </a:endParaRPr>
                    </a:p>
                  </a:txBody>
                  <a:tcPr marL="44450" marR="44450" marT="0" marB="0" anchor="ctr">
                    <a:solidFill>
                      <a:schemeClr val="bg2"/>
                    </a:solidFill>
                  </a:tcPr>
                </a:tc>
                <a:extLst>
                  <a:ext uri="{0D108BD9-81ED-4DB2-BD59-A6C34878D82A}">
                    <a16:rowId xmlns:a16="http://schemas.microsoft.com/office/drawing/2014/main" xmlns="" val="10010"/>
                  </a:ext>
                </a:extLst>
              </a:tr>
            </a:tbl>
          </a:graphicData>
        </a:graphic>
      </p:graphicFrame>
      <p:sp>
        <p:nvSpPr>
          <p:cNvPr id="6" name="Título 1">
            <a:extLst>
              <a:ext uri="{FF2B5EF4-FFF2-40B4-BE49-F238E27FC236}">
                <a16:creationId xmlns:a16="http://schemas.microsoft.com/office/drawing/2014/main" xmlns="" id="{0FA6E9A9-EE04-1AEB-DDFC-29A4179D4A94}"/>
              </a:ext>
            </a:extLst>
          </p:cNvPr>
          <p:cNvSpPr txBox="1">
            <a:spLocks/>
          </p:cNvSpPr>
          <p:nvPr/>
        </p:nvSpPr>
        <p:spPr>
          <a:xfrm>
            <a:off x="997844" y="966254"/>
            <a:ext cx="9258519" cy="6871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solidFill>
                  <a:schemeClr val="accent2">
                    <a:lumMod val="50000"/>
                  </a:schemeClr>
                </a:solidFill>
                <a:latin typeface="Baskerville Old Face" panose="02020602080505020303" pitchFamily="18" charset="0"/>
              </a:rPr>
              <a:t>2.3  VIVIENDAS VENDIDAS</a:t>
            </a:r>
          </a:p>
          <a:p>
            <a:endParaRPr lang="es-EC" b="1" dirty="0">
              <a:solidFill>
                <a:schemeClr val="accent2">
                  <a:lumMod val="50000"/>
                </a:schemeClr>
              </a:solidFill>
              <a:latin typeface="Baskerville Old Face" panose="02020602080505020303" pitchFamily="18" charset="0"/>
            </a:endParaRPr>
          </a:p>
        </p:txBody>
      </p:sp>
      <p:pic>
        <p:nvPicPr>
          <p:cNvPr id="9" name="Imagen 8">
            <a:extLst>
              <a:ext uri="{FF2B5EF4-FFF2-40B4-BE49-F238E27FC236}">
                <a16:creationId xmlns:a16="http://schemas.microsoft.com/office/drawing/2014/main" xmlns="" id="{3EDA27E6-591F-2E01-4770-F7F8BA422A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34" y="304800"/>
            <a:ext cx="1828799" cy="304800"/>
          </a:xfrm>
          <a:prstGeom prst="rect">
            <a:avLst/>
          </a:prstGeom>
        </p:spPr>
      </p:pic>
    </p:spTree>
    <p:extLst>
      <p:ext uri="{BB962C8B-B14F-4D97-AF65-F5344CB8AC3E}">
        <p14:creationId xmlns:p14="http://schemas.microsoft.com/office/powerpoint/2010/main" val="3000345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795C6A0F-799C-9A0E-70F9-86487B2484E1}"/>
              </a:ext>
            </a:extLst>
          </p:cNvPr>
          <p:cNvPicPr>
            <a:picLocks noChangeAspect="1"/>
          </p:cNvPicPr>
          <p:nvPr/>
        </p:nvPicPr>
        <p:blipFill>
          <a:blip r:embed="rId2"/>
          <a:stretch>
            <a:fillRect/>
          </a:stretch>
        </p:blipFill>
        <p:spPr>
          <a:xfrm>
            <a:off x="1811867" y="995960"/>
            <a:ext cx="7287571" cy="5427904"/>
          </a:xfrm>
          <a:prstGeom prst="rect">
            <a:avLst/>
          </a:prstGeom>
        </p:spPr>
      </p:pic>
    </p:spTree>
    <p:extLst>
      <p:ext uri="{BB962C8B-B14F-4D97-AF65-F5344CB8AC3E}">
        <p14:creationId xmlns:p14="http://schemas.microsoft.com/office/powerpoint/2010/main" val="721697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95F3775F-D50D-DCBD-725C-A14CFC4598F1}"/>
              </a:ext>
            </a:extLst>
          </p:cNvPr>
          <p:cNvSpPr txBox="1">
            <a:spLocks/>
          </p:cNvSpPr>
          <p:nvPr/>
        </p:nvSpPr>
        <p:spPr>
          <a:xfrm>
            <a:off x="837588" y="1022814"/>
            <a:ext cx="9258519" cy="6871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solidFill>
                  <a:schemeClr val="accent2">
                    <a:lumMod val="50000"/>
                  </a:schemeClr>
                </a:solidFill>
                <a:latin typeface="Baskerville Old Face" panose="02020602080505020303" pitchFamily="18" charset="0"/>
              </a:rPr>
              <a:t>2.4  ACTIVACIONES DE VENTAS</a:t>
            </a:r>
          </a:p>
          <a:p>
            <a:endParaRPr lang="es-EC" b="1" dirty="0">
              <a:solidFill>
                <a:schemeClr val="accent2">
                  <a:lumMod val="50000"/>
                </a:schemeClr>
              </a:solidFill>
              <a:latin typeface="Baskerville Old Face" panose="02020602080505020303" pitchFamily="18" charset="0"/>
            </a:endParaRPr>
          </a:p>
        </p:txBody>
      </p:sp>
      <p:pic>
        <p:nvPicPr>
          <p:cNvPr id="9" name="Imagen 8">
            <a:extLst>
              <a:ext uri="{FF2B5EF4-FFF2-40B4-BE49-F238E27FC236}">
                <a16:creationId xmlns:a16="http://schemas.microsoft.com/office/drawing/2014/main" xmlns="" id="{7AE2B4E9-AF4B-5996-2043-2A19EC23E7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34" y="304800"/>
            <a:ext cx="1828799" cy="304800"/>
          </a:xfrm>
          <a:prstGeom prst="rect">
            <a:avLst/>
          </a:prstGeom>
        </p:spPr>
      </p:pic>
      <p:sp>
        <p:nvSpPr>
          <p:cNvPr id="10" name="Rectángulo 9">
            <a:extLst>
              <a:ext uri="{FF2B5EF4-FFF2-40B4-BE49-F238E27FC236}">
                <a16:creationId xmlns:a16="http://schemas.microsoft.com/office/drawing/2014/main" xmlns="" id="{D2DD876C-ABCE-E0C4-606F-0B45578F9A54}"/>
              </a:ext>
            </a:extLst>
          </p:cNvPr>
          <p:cNvSpPr/>
          <p:nvPr/>
        </p:nvSpPr>
        <p:spPr>
          <a:xfrm>
            <a:off x="837588" y="1982309"/>
            <a:ext cx="8356326" cy="646331"/>
          </a:xfrm>
          <a:prstGeom prst="rect">
            <a:avLst/>
          </a:prstGeom>
        </p:spPr>
        <p:txBody>
          <a:bodyPr wrap="square">
            <a:spAutoFit/>
          </a:bodyPr>
          <a:lstStyle/>
          <a:p>
            <a:pPr algn="just"/>
            <a:r>
              <a:rPr lang="es-EC" dirty="0">
                <a:effectLst/>
                <a:latin typeface="Times New Roman" panose="02020603050405020304" pitchFamily="18" charset="0"/>
                <a:ea typeface="Times New Roman" panose="02020603050405020304" pitchFamily="18" charset="0"/>
              </a:rPr>
              <a:t>Con el objeto de reposicionar en el mercado la imagen corporativa de la empresa </a:t>
            </a:r>
            <a:r>
              <a:rPr lang="es-EC" dirty="0">
                <a:latin typeface="Times New Roman" panose="02020603050405020304" pitchFamily="18" charset="0"/>
                <a:ea typeface="Times New Roman" panose="02020603050405020304" pitchFamily="18" charset="0"/>
              </a:rPr>
              <a:t>se realizaron actividades de volanteo, visitas institucionales, asistencia a ferias, etc.</a:t>
            </a:r>
            <a:endParaRPr lang="es-EC" dirty="0"/>
          </a:p>
        </p:txBody>
      </p:sp>
      <p:pic>
        <p:nvPicPr>
          <p:cNvPr id="11" name="Imagen 10">
            <a:extLst>
              <a:ext uri="{FF2B5EF4-FFF2-40B4-BE49-F238E27FC236}">
                <a16:creationId xmlns:a16="http://schemas.microsoft.com/office/drawing/2014/main" xmlns="" id="{BEBE23DD-2046-C0FA-6567-A4BA5D143D4C}"/>
              </a:ext>
            </a:extLst>
          </p:cNvPr>
          <p:cNvPicPr/>
          <p:nvPr/>
        </p:nvPicPr>
        <p:blipFill rotWithShape="1">
          <a:blip r:embed="rId3" cstate="print">
            <a:extLst>
              <a:ext uri="{28A0092B-C50C-407E-A947-70E740481C1C}">
                <a14:useLocalDpi xmlns:a14="http://schemas.microsoft.com/office/drawing/2010/main" val="0"/>
              </a:ext>
            </a:extLst>
          </a:blip>
          <a:srcRect l="1" t="21148" r="1315" b="21496"/>
          <a:stretch/>
        </p:blipFill>
        <p:spPr bwMode="auto">
          <a:xfrm>
            <a:off x="1044538" y="2901028"/>
            <a:ext cx="2255283" cy="2901237"/>
          </a:xfrm>
          <a:prstGeom prst="rect">
            <a:avLst/>
          </a:prstGeom>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xmlns="" id="{370A6BB9-4AD8-E0B0-0BCB-BB90C3EDFDC2}"/>
              </a:ext>
            </a:extLst>
          </p:cNvPr>
          <p:cNvPicPr/>
          <p:nvPr/>
        </p:nvPicPr>
        <p:blipFill rotWithShape="1">
          <a:blip r:embed="rId4" cstate="print">
            <a:extLst>
              <a:ext uri="{28A0092B-C50C-407E-A947-70E740481C1C}">
                <a14:useLocalDpi xmlns:a14="http://schemas.microsoft.com/office/drawing/2010/main" val="0"/>
              </a:ext>
            </a:extLst>
          </a:blip>
          <a:srcRect t="20908" b="21095"/>
          <a:stretch/>
        </p:blipFill>
        <p:spPr bwMode="auto">
          <a:xfrm>
            <a:off x="4331162" y="2880943"/>
            <a:ext cx="2437283" cy="2901237"/>
          </a:xfrm>
          <a:prstGeom prst="rect">
            <a:avLst/>
          </a:prstGeom>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xmlns="" id="{565DC02F-C397-94A4-B8D0-4BD59BE466CB}"/>
              </a:ext>
            </a:extLst>
          </p:cNvPr>
          <p:cNvPicPr/>
          <p:nvPr/>
        </p:nvPicPr>
        <p:blipFill rotWithShape="1">
          <a:blip r:embed="rId5" cstate="print">
            <a:extLst>
              <a:ext uri="{28A0092B-C50C-407E-A947-70E740481C1C}">
                <a14:useLocalDpi xmlns:a14="http://schemas.microsoft.com/office/drawing/2010/main" val="0"/>
              </a:ext>
            </a:extLst>
          </a:blip>
          <a:srcRect t="21228" b="21255"/>
          <a:stretch/>
        </p:blipFill>
        <p:spPr bwMode="auto">
          <a:xfrm>
            <a:off x="7638772" y="2880942"/>
            <a:ext cx="2325365" cy="2901237"/>
          </a:xfrm>
          <a:prstGeom prst="rect">
            <a:avLst/>
          </a:prstGeom>
          <a:ln>
            <a:noFill/>
          </a:ln>
          <a:extLst>
            <a:ext uri="{53640926-AAD7-44D8-BBD7-CCE9431645EC}">
              <a14:shadowObscured xmlns:a14="http://schemas.microsoft.com/office/drawing/2010/main"/>
            </a:ext>
          </a:extLst>
        </p:spPr>
      </p:pic>
      <p:sp>
        <p:nvSpPr>
          <p:cNvPr id="14" name="Rectángulo 13">
            <a:extLst>
              <a:ext uri="{FF2B5EF4-FFF2-40B4-BE49-F238E27FC236}">
                <a16:creationId xmlns:a16="http://schemas.microsoft.com/office/drawing/2014/main" xmlns="" id="{72040BC8-56C3-896D-9548-E00A9BCECF11}"/>
              </a:ext>
            </a:extLst>
          </p:cNvPr>
          <p:cNvSpPr/>
          <p:nvPr/>
        </p:nvSpPr>
        <p:spPr>
          <a:xfrm>
            <a:off x="837588" y="5935282"/>
            <a:ext cx="2669184" cy="369332"/>
          </a:xfrm>
          <a:prstGeom prst="rect">
            <a:avLst/>
          </a:prstGeom>
        </p:spPr>
        <p:txBody>
          <a:bodyPr wrap="square">
            <a:spAutoFit/>
          </a:bodyPr>
          <a:lstStyle/>
          <a:p>
            <a:pPr algn="ctr"/>
            <a:r>
              <a:rPr lang="es-ES" dirty="0"/>
              <a:t>PEAJE OLMEDO</a:t>
            </a:r>
            <a:endParaRPr lang="es-EC" dirty="0"/>
          </a:p>
        </p:txBody>
      </p:sp>
      <p:sp>
        <p:nvSpPr>
          <p:cNvPr id="15" name="Rectángulo 14">
            <a:extLst>
              <a:ext uri="{FF2B5EF4-FFF2-40B4-BE49-F238E27FC236}">
                <a16:creationId xmlns:a16="http://schemas.microsoft.com/office/drawing/2014/main" xmlns="" id="{EDDB2424-9D9E-307A-F6BE-F9D09C9AB08A}"/>
              </a:ext>
            </a:extLst>
          </p:cNvPr>
          <p:cNvSpPr/>
          <p:nvPr/>
        </p:nvSpPr>
        <p:spPr>
          <a:xfrm>
            <a:off x="4215211" y="5925855"/>
            <a:ext cx="2669184" cy="369332"/>
          </a:xfrm>
          <a:prstGeom prst="rect">
            <a:avLst/>
          </a:prstGeom>
        </p:spPr>
        <p:txBody>
          <a:bodyPr wrap="square">
            <a:spAutoFit/>
          </a:bodyPr>
          <a:lstStyle/>
          <a:p>
            <a:pPr algn="ctr"/>
            <a:r>
              <a:rPr lang="es-ES" dirty="0"/>
              <a:t>FERIA MUNICIPAL</a:t>
            </a:r>
            <a:endParaRPr lang="es-EC" dirty="0"/>
          </a:p>
        </p:txBody>
      </p:sp>
      <p:sp>
        <p:nvSpPr>
          <p:cNvPr id="16" name="Rectángulo 15">
            <a:extLst>
              <a:ext uri="{FF2B5EF4-FFF2-40B4-BE49-F238E27FC236}">
                <a16:creationId xmlns:a16="http://schemas.microsoft.com/office/drawing/2014/main" xmlns="" id="{39BF9C4B-F9FD-DCA4-8644-115362B8E9D8}"/>
              </a:ext>
            </a:extLst>
          </p:cNvPr>
          <p:cNvSpPr/>
          <p:nvPr/>
        </p:nvSpPr>
        <p:spPr>
          <a:xfrm>
            <a:off x="7466862" y="5907001"/>
            <a:ext cx="2669184" cy="369332"/>
          </a:xfrm>
          <a:prstGeom prst="rect">
            <a:avLst/>
          </a:prstGeom>
        </p:spPr>
        <p:txBody>
          <a:bodyPr wrap="square">
            <a:spAutoFit/>
          </a:bodyPr>
          <a:lstStyle/>
          <a:p>
            <a:pPr algn="ctr"/>
            <a:r>
              <a:rPr lang="es-ES" dirty="0"/>
              <a:t>FERIA VIVIENDA BIESS</a:t>
            </a:r>
            <a:endParaRPr lang="es-EC" dirty="0"/>
          </a:p>
        </p:txBody>
      </p:sp>
    </p:spTree>
    <p:extLst>
      <p:ext uri="{BB962C8B-B14F-4D97-AF65-F5344CB8AC3E}">
        <p14:creationId xmlns:p14="http://schemas.microsoft.com/office/powerpoint/2010/main" val="2760330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a:extLst>
              <a:ext uri="{28A0092B-C50C-407E-A947-70E740481C1C}">
                <a14:useLocalDpi xmlns:a14="http://schemas.microsoft.com/office/drawing/2010/main" val="0"/>
              </a:ext>
            </a:extLst>
          </a:blip>
          <a:srcRect t="33885" b="32790"/>
          <a:stretch/>
        </p:blipFill>
        <p:spPr bwMode="auto">
          <a:xfrm>
            <a:off x="412833" y="1745644"/>
            <a:ext cx="3687027" cy="2690602"/>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cstate="print">
            <a:extLst>
              <a:ext uri="{28A0092B-C50C-407E-A947-70E740481C1C}">
                <a14:useLocalDpi xmlns:a14="http://schemas.microsoft.com/office/drawing/2010/main" val="0"/>
              </a:ext>
            </a:extLst>
          </a:blip>
          <a:srcRect t="11431"/>
          <a:stretch/>
        </p:blipFill>
        <p:spPr>
          <a:xfrm>
            <a:off x="4609016" y="1745644"/>
            <a:ext cx="2366819" cy="2766017"/>
          </a:xfrm>
          <a:prstGeom prst="rect">
            <a:avLst/>
          </a:prstGeom>
        </p:spPr>
      </p:pic>
      <p:sp>
        <p:nvSpPr>
          <p:cNvPr id="6" name="CuadroTexto 5"/>
          <p:cNvSpPr txBox="1"/>
          <p:nvPr/>
        </p:nvSpPr>
        <p:spPr>
          <a:xfrm>
            <a:off x="412833" y="4840493"/>
            <a:ext cx="3273845" cy="369332"/>
          </a:xfrm>
          <a:prstGeom prst="rect">
            <a:avLst/>
          </a:prstGeom>
          <a:noFill/>
        </p:spPr>
        <p:txBody>
          <a:bodyPr wrap="none" rtlCol="0">
            <a:spAutoFit/>
          </a:bodyPr>
          <a:lstStyle/>
          <a:p>
            <a:r>
              <a:rPr lang="es-EC" dirty="0"/>
              <a:t>FUERZAS AÉREA ECUATORIANA</a:t>
            </a:r>
          </a:p>
        </p:txBody>
      </p:sp>
      <p:sp>
        <p:nvSpPr>
          <p:cNvPr id="8" name="CuadroTexto 7"/>
          <p:cNvSpPr txBox="1"/>
          <p:nvPr/>
        </p:nvSpPr>
        <p:spPr>
          <a:xfrm>
            <a:off x="4499090" y="4840493"/>
            <a:ext cx="2586670" cy="369332"/>
          </a:xfrm>
          <a:prstGeom prst="rect">
            <a:avLst/>
          </a:prstGeom>
          <a:noFill/>
        </p:spPr>
        <p:txBody>
          <a:bodyPr wrap="none" rtlCol="0">
            <a:spAutoFit/>
          </a:bodyPr>
          <a:lstStyle/>
          <a:p>
            <a:r>
              <a:rPr lang="es-EC" dirty="0"/>
              <a:t>COMISIÓN DE TRANSITO</a:t>
            </a:r>
          </a:p>
        </p:txBody>
      </p:sp>
      <p:pic>
        <p:nvPicPr>
          <p:cNvPr id="9" name="Imagen 8">
            <a:extLst>
              <a:ext uri="{FF2B5EF4-FFF2-40B4-BE49-F238E27FC236}">
                <a16:creationId xmlns:a16="http://schemas.microsoft.com/office/drawing/2014/main" xmlns="" id="{6781E2F5-EC4E-AE3C-2E7B-DF8928B38B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534" y="304800"/>
            <a:ext cx="1828799" cy="304800"/>
          </a:xfrm>
          <a:prstGeom prst="rect">
            <a:avLst/>
          </a:prstGeom>
        </p:spPr>
      </p:pic>
      <p:pic>
        <p:nvPicPr>
          <p:cNvPr id="4" name="Imagen 3">
            <a:extLst>
              <a:ext uri="{FF2B5EF4-FFF2-40B4-BE49-F238E27FC236}">
                <a16:creationId xmlns:a16="http://schemas.microsoft.com/office/drawing/2014/main" xmlns="" id="{FF05E4A8-03EA-B788-91CF-9D22CC2DCB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0848" y="1745644"/>
            <a:ext cx="3475347" cy="2766016"/>
          </a:xfrm>
          <a:prstGeom prst="rect">
            <a:avLst/>
          </a:prstGeom>
        </p:spPr>
      </p:pic>
      <p:sp>
        <p:nvSpPr>
          <p:cNvPr id="7" name="CuadroTexto 6">
            <a:extLst>
              <a:ext uri="{FF2B5EF4-FFF2-40B4-BE49-F238E27FC236}">
                <a16:creationId xmlns:a16="http://schemas.microsoft.com/office/drawing/2014/main" xmlns="" id="{EAF445EC-EA14-A1D0-E5B5-50D77E1CC328}"/>
              </a:ext>
            </a:extLst>
          </p:cNvPr>
          <p:cNvSpPr txBox="1"/>
          <p:nvPr/>
        </p:nvSpPr>
        <p:spPr>
          <a:xfrm>
            <a:off x="8085186" y="4840493"/>
            <a:ext cx="3020892" cy="369332"/>
          </a:xfrm>
          <a:prstGeom prst="rect">
            <a:avLst/>
          </a:prstGeom>
          <a:noFill/>
        </p:spPr>
        <p:txBody>
          <a:bodyPr wrap="none" rtlCol="0">
            <a:spAutoFit/>
          </a:bodyPr>
          <a:lstStyle/>
          <a:p>
            <a:r>
              <a:rPr lang="es-EC" dirty="0"/>
              <a:t>INSTITUCIONES EDUCATIVAS</a:t>
            </a:r>
          </a:p>
        </p:txBody>
      </p:sp>
    </p:spTree>
    <p:extLst>
      <p:ext uri="{BB962C8B-B14F-4D97-AF65-F5344CB8AC3E}">
        <p14:creationId xmlns:p14="http://schemas.microsoft.com/office/powerpoint/2010/main" val="155491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5AC99A70-22C5-A8CA-4EAD-055763C0A5B0}"/>
              </a:ext>
            </a:extLst>
          </p:cNvPr>
          <p:cNvSpPr txBox="1">
            <a:spLocks/>
          </p:cNvSpPr>
          <p:nvPr/>
        </p:nvSpPr>
        <p:spPr>
          <a:xfrm>
            <a:off x="1620012" y="2927029"/>
            <a:ext cx="9258519" cy="6871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solidFill>
                  <a:schemeClr val="accent2">
                    <a:lumMod val="50000"/>
                  </a:schemeClr>
                </a:solidFill>
                <a:latin typeface="Baskerville Old Face" panose="02020602080505020303" pitchFamily="18" charset="0"/>
              </a:rPr>
              <a:t>3.- INFORME DEL ÁREA FINANCIERA</a:t>
            </a:r>
          </a:p>
          <a:p>
            <a:endParaRPr lang="es-EC" b="1" dirty="0">
              <a:solidFill>
                <a:schemeClr val="accent2">
                  <a:lumMod val="50000"/>
                </a:schemeClr>
              </a:solidFill>
              <a:latin typeface="Baskerville Old Face" panose="02020602080505020303" pitchFamily="18" charset="0"/>
            </a:endParaRPr>
          </a:p>
        </p:txBody>
      </p:sp>
      <p:pic>
        <p:nvPicPr>
          <p:cNvPr id="7" name="Imagen 6">
            <a:extLst>
              <a:ext uri="{FF2B5EF4-FFF2-40B4-BE49-F238E27FC236}">
                <a16:creationId xmlns:a16="http://schemas.microsoft.com/office/drawing/2014/main" xmlns="" id="{C37BB1EC-96CB-57CE-2B2B-A4DB827CD2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34" y="304800"/>
            <a:ext cx="1828799" cy="304800"/>
          </a:xfrm>
          <a:prstGeom prst="rect">
            <a:avLst/>
          </a:prstGeom>
        </p:spPr>
      </p:pic>
    </p:spTree>
    <p:extLst>
      <p:ext uri="{BB962C8B-B14F-4D97-AF65-F5344CB8AC3E}">
        <p14:creationId xmlns:p14="http://schemas.microsoft.com/office/powerpoint/2010/main" val="2130791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89262"/>
          </a:xfrm>
        </p:spPr>
        <p:txBody>
          <a:bodyPr/>
          <a:lstStyle/>
          <a:p>
            <a:r>
              <a:rPr lang="en" dirty="0"/>
              <a:t>EJECUCIÓN PRESUPUESTARIA – INGRESOS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3571432"/>
              </p:ext>
            </p:extLst>
          </p:nvPr>
        </p:nvGraphicFramePr>
        <p:xfrm>
          <a:off x="1462721" y="2349952"/>
          <a:ext cx="8532674" cy="3563142"/>
        </p:xfrm>
        <a:graphic>
          <a:graphicData uri="http://schemas.openxmlformats.org/drawingml/2006/table">
            <a:tbl>
              <a:tblPr firstRow="1" firstCol="1" bandRow="1">
                <a:tableStyleId>{5C22544A-7EE6-4342-B048-85BDC9FD1C3A}</a:tableStyleId>
              </a:tblPr>
              <a:tblGrid>
                <a:gridCol w="1140694">
                  <a:extLst>
                    <a:ext uri="{9D8B030D-6E8A-4147-A177-3AD203B41FA5}">
                      <a16:colId xmlns:a16="http://schemas.microsoft.com/office/drawing/2014/main" xmlns="" val="20000"/>
                    </a:ext>
                  </a:extLst>
                </a:gridCol>
                <a:gridCol w="1766517">
                  <a:extLst>
                    <a:ext uri="{9D8B030D-6E8A-4147-A177-3AD203B41FA5}">
                      <a16:colId xmlns:a16="http://schemas.microsoft.com/office/drawing/2014/main" xmlns="" val="20001"/>
                    </a:ext>
                  </a:extLst>
                </a:gridCol>
                <a:gridCol w="1188368">
                  <a:extLst>
                    <a:ext uri="{9D8B030D-6E8A-4147-A177-3AD203B41FA5}">
                      <a16:colId xmlns:a16="http://schemas.microsoft.com/office/drawing/2014/main" xmlns="" val="20002"/>
                    </a:ext>
                  </a:extLst>
                </a:gridCol>
                <a:gridCol w="1045348">
                  <a:extLst>
                    <a:ext uri="{9D8B030D-6E8A-4147-A177-3AD203B41FA5}">
                      <a16:colId xmlns:a16="http://schemas.microsoft.com/office/drawing/2014/main" xmlns="" val="20003"/>
                    </a:ext>
                  </a:extLst>
                </a:gridCol>
                <a:gridCol w="1204838">
                  <a:extLst>
                    <a:ext uri="{9D8B030D-6E8A-4147-A177-3AD203B41FA5}">
                      <a16:colId xmlns:a16="http://schemas.microsoft.com/office/drawing/2014/main" xmlns="" val="20004"/>
                    </a:ext>
                  </a:extLst>
                </a:gridCol>
                <a:gridCol w="1087820">
                  <a:extLst>
                    <a:ext uri="{9D8B030D-6E8A-4147-A177-3AD203B41FA5}">
                      <a16:colId xmlns:a16="http://schemas.microsoft.com/office/drawing/2014/main" xmlns="" val="20005"/>
                    </a:ext>
                  </a:extLst>
                </a:gridCol>
                <a:gridCol w="1099089">
                  <a:extLst>
                    <a:ext uri="{9D8B030D-6E8A-4147-A177-3AD203B41FA5}">
                      <a16:colId xmlns:a16="http://schemas.microsoft.com/office/drawing/2014/main" xmlns="" val="20006"/>
                    </a:ext>
                  </a:extLst>
                </a:gridCol>
              </a:tblGrid>
              <a:tr h="442854">
                <a:tc>
                  <a:txBody>
                    <a:bodyPr/>
                    <a:lstStyle/>
                    <a:p>
                      <a:pPr>
                        <a:spcAft>
                          <a:spcPts val="0"/>
                        </a:spcAft>
                      </a:pPr>
                      <a:r>
                        <a:rPr lang="en-US" sz="1200" dirty="0">
                          <a:effectLst/>
                        </a:rPr>
                        <a:t> </a:t>
                      </a:r>
                      <a:endParaRPr lang="es-EC" sz="1200" dirty="0">
                        <a:effectLst/>
                      </a:endParaRPr>
                    </a:p>
                    <a:p>
                      <a:pPr>
                        <a:spcAft>
                          <a:spcPts val="0"/>
                        </a:spcAft>
                      </a:pPr>
                      <a:r>
                        <a:rPr lang="en-US" sz="1200" dirty="0">
                          <a:effectLst/>
                        </a:rPr>
                        <a:t>PARTIDA </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200" dirty="0">
                          <a:effectLst/>
                        </a:rPr>
                        <a:t> </a:t>
                      </a:r>
                      <a:endParaRPr lang="es-EC" sz="1200" dirty="0">
                        <a:effectLst/>
                      </a:endParaRPr>
                    </a:p>
                    <a:p>
                      <a:pPr algn="ctr">
                        <a:spcAft>
                          <a:spcPts val="0"/>
                        </a:spcAft>
                      </a:pPr>
                      <a:r>
                        <a:rPr lang="en-US" sz="1200" dirty="0">
                          <a:effectLst/>
                        </a:rPr>
                        <a:t>DENOMINACION </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200" dirty="0">
                          <a:effectLst/>
                        </a:rPr>
                        <a:t> </a:t>
                      </a:r>
                      <a:r>
                        <a:rPr lang="en-US" sz="1200" dirty="0" err="1">
                          <a:effectLst/>
                        </a:rPr>
                        <a:t>Asignación</a:t>
                      </a:r>
                      <a:r>
                        <a:rPr lang="en-US" sz="1200" dirty="0">
                          <a:effectLst/>
                        </a:rPr>
                        <a:t> </a:t>
                      </a:r>
                      <a:r>
                        <a:rPr lang="en-US" sz="1200" dirty="0" err="1">
                          <a:effectLst/>
                        </a:rPr>
                        <a:t>Inicial</a:t>
                      </a:r>
                      <a:r>
                        <a:rPr lang="en-US" sz="1200" dirty="0">
                          <a:effectLst/>
                        </a:rPr>
                        <a:t> </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200">
                          <a:effectLst/>
                        </a:rPr>
                        <a:t> </a:t>
                      </a:r>
                      <a:endParaRPr lang="es-EC" sz="1200">
                        <a:effectLst/>
                      </a:endParaRPr>
                    </a:p>
                    <a:p>
                      <a:pPr algn="ctr">
                        <a:spcAft>
                          <a:spcPts val="0"/>
                        </a:spcAft>
                      </a:pPr>
                      <a:r>
                        <a:rPr lang="en-US" sz="1200">
                          <a:effectLst/>
                        </a:rPr>
                        <a:t>Reformas</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200">
                          <a:effectLst/>
                        </a:rPr>
                        <a:t> </a:t>
                      </a:r>
                      <a:endParaRPr lang="es-EC" sz="1200">
                        <a:effectLst/>
                      </a:endParaRPr>
                    </a:p>
                    <a:p>
                      <a:pPr algn="ctr">
                        <a:spcAft>
                          <a:spcPts val="0"/>
                        </a:spcAft>
                      </a:pPr>
                      <a:r>
                        <a:rPr lang="en-US" sz="1200">
                          <a:effectLst/>
                        </a:rPr>
                        <a:t>Codificado </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200" dirty="0">
                          <a:effectLst/>
                        </a:rPr>
                        <a:t> </a:t>
                      </a:r>
                      <a:endParaRPr lang="es-EC" sz="1200" dirty="0">
                        <a:effectLst/>
                      </a:endParaRPr>
                    </a:p>
                    <a:p>
                      <a:pPr algn="ctr">
                        <a:spcAft>
                          <a:spcPts val="0"/>
                        </a:spcAft>
                      </a:pPr>
                      <a:r>
                        <a:rPr lang="en-US" sz="1200" dirty="0">
                          <a:effectLst/>
                        </a:rPr>
                        <a:t>Devengado </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200">
                          <a:effectLst/>
                        </a:rPr>
                        <a:t> Recaudado </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585054">
                <a:tc>
                  <a:txBody>
                    <a:bodyPr/>
                    <a:lstStyle/>
                    <a:p>
                      <a:pPr>
                        <a:spcAft>
                          <a:spcPts val="0"/>
                        </a:spcAft>
                      </a:pPr>
                      <a:r>
                        <a:rPr lang="en-US" sz="1200">
                          <a:effectLst/>
                        </a:rPr>
                        <a:t> 1.8.01.04 </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1200" dirty="0">
                          <a:effectLst/>
                        </a:rPr>
                        <a:t> De </a:t>
                      </a:r>
                      <a:r>
                        <a:rPr lang="en-US" sz="1200" dirty="0" err="1">
                          <a:effectLst/>
                        </a:rPr>
                        <a:t>Gobiernos</a:t>
                      </a:r>
                      <a:r>
                        <a:rPr lang="en-US" sz="1200" dirty="0">
                          <a:effectLst/>
                        </a:rPr>
                        <a:t> </a:t>
                      </a:r>
                      <a:r>
                        <a:rPr lang="en-US" sz="1200" dirty="0" err="1">
                          <a:effectLst/>
                        </a:rPr>
                        <a:t>Autónomos</a:t>
                      </a:r>
                      <a:r>
                        <a:rPr lang="en-US" sz="1200" dirty="0">
                          <a:effectLst/>
                        </a:rPr>
                        <a:t> </a:t>
                      </a:r>
                      <a:r>
                        <a:rPr lang="en-US" sz="1200" dirty="0" err="1">
                          <a:effectLst/>
                        </a:rPr>
                        <a:t>Descentralizados</a:t>
                      </a:r>
                      <a:r>
                        <a:rPr lang="en-US" sz="1200" dirty="0">
                          <a:effectLst/>
                        </a:rPr>
                        <a:t> </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235,100.00</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0.00</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235,100.00</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a:effectLst/>
                        </a:rPr>
                        <a:t>168,161.02</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a:effectLst/>
                        </a:rPr>
                        <a:t>168,161.02</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90036">
                <a:tc>
                  <a:txBody>
                    <a:bodyPr/>
                    <a:lstStyle/>
                    <a:p>
                      <a:pPr>
                        <a:spcAft>
                          <a:spcPts val="0"/>
                        </a:spcAft>
                      </a:pPr>
                      <a:r>
                        <a:rPr lang="en-US" sz="1200">
                          <a:effectLst/>
                        </a:rPr>
                        <a:t>1.9.04.99.09</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1200" dirty="0" err="1">
                          <a:effectLst/>
                        </a:rPr>
                        <a:t>Otros</a:t>
                      </a:r>
                      <a:r>
                        <a:rPr lang="en-US" sz="1200" dirty="0">
                          <a:effectLst/>
                        </a:rPr>
                        <a:t> No </a:t>
                      </a:r>
                      <a:r>
                        <a:rPr lang="en-US" sz="1200" dirty="0" err="1">
                          <a:effectLst/>
                        </a:rPr>
                        <a:t>Especificados</a:t>
                      </a:r>
                      <a:r>
                        <a:rPr lang="en-US" sz="1200" dirty="0">
                          <a:effectLst/>
                        </a:rPr>
                        <a:t> (NC)</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3,000.00</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0.00</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3,000.00</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797.55</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a:effectLst/>
                        </a:rPr>
                        <a:t>797.55</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585054">
                <a:tc>
                  <a:txBody>
                    <a:bodyPr/>
                    <a:lstStyle/>
                    <a:p>
                      <a:pPr>
                        <a:spcAft>
                          <a:spcPts val="0"/>
                        </a:spcAft>
                      </a:pPr>
                      <a:r>
                        <a:rPr lang="en-US" sz="1200">
                          <a:effectLst/>
                        </a:rPr>
                        <a:t>2.8.02.11</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es-EC" sz="1200" dirty="0">
                          <a:effectLst/>
                        </a:rPr>
                        <a:t>Transferencias Del Sector Privado No Financiero (FMMCL)</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175,888.82</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2,046,387.71</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2,222,276.53</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161,817.22</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a:effectLst/>
                        </a:rPr>
                        <a:t>161,817.22</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90036">
                <a:tc>
                  <a:txBody>
                    <a:bodyPr/>
                    <a:lstStyle/>
                    <a:p>
                      <a:pPr>
                        <a:spcAft>
                          <a:spcPts val="0"/>
                        </a:spcAft>
                      </a:pPr>
                      <a:r>
                        <a:rPr lang="en-US" sz="1200">
                          <a:effectLst/>
                        </a:rPr>
                        <a:t>3.6.02.02</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es-EC" sz="1200" dirty="0">
                          <a:effectLst/>
                        </a:rPr>
                        <a:t>Del Sector Público No Financiero (GAD)</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37,384.66</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0.00</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37,384.66</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0.00</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a:effectLst/>
                        </a:rPr>
                        <a:t>0.00</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390036">
                <a:tc>
                  <a:txBody>
                    <a:bodyPr/>
                    <a:lstStyle/>
                    <a:p>
                      <a:pPr>
                        <a:spcAft>
                          <a:spcPts val="0"/>
                        </a:spcAft>
                      </a:pPr>
                      <a:r>
                        <a:rPr lang="en-US" sz="1200">
                          <a:effectLst/>
                        </a:rPr>
                        <a:t>3.7.01.03</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1200" dirty="0">
                          <a:effectLst/>
                        </a:rPr>
                        <a:t>De </a:t>
                      </a:r>
                      <a:r>
                        <a:rPr lang="en-US" sz="1200" dirty="0" err="1">
                          <a:effectLst/>
                        </a:rPr>
                        <a:t>Fondos</a:t>
                      </a:r>
                      <a:r>
                        <a:rPr lang="en-US" sz="1200" dirty="0">
                          <a:effectLst/>
                        </a:rPr>
                        <a:t> </a:t>
                      </a:r>
                      <a:r>
                        <a:rPr lang="en-US" sz="1200" dirty="0" err="1">
                          <a:effectLst/>
                        </a:rPr>
                        <a:t>Preasignados</a:t>
                      </a:r>
                      <a:r>
                        <a:rPr lang="en-US" sz="1200" dirty="0">
                          <a:effectLst/>
                        </a:rPr>
                        <a:t> (CP)</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10,541.74</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0.00</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10,541.74</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0.00</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0.00</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390036">
                <a:tc gridSpan="2">
                  <a:txBody>
                    <a:bodyPr/>
                    <a:lstStyle/>
                    <a:p>
                      <a:pPr>
                        <a:spcAft>
                          <a:spcPts val="0"/>
                        </a:spcAft>
                      </a:pPr>
                      <a:r>
                        <a:rPr lang="en-US" sz="1200">
                          <a:effectLst/>
                        </a:rPr>
                        <a:t> TOTALES : </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a:txBody>
                    <a:bodyPr/>
                    <a:lstStyle/>
                    <a:p>
                      <a:pPr algn="r">
                        <a:spcAft>
                          <a:spcPts val="0"/>
                        </a:spcAft>
                      </a:pPr>
                      <a:r>
                        <a:rPr lang="en-US" sz="1200" dirty="0">
                          <a:effectLst/>
                        </a:rPr>
                        <a:t>461,915.22</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2,046,387.71</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2,508,302.93</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200" dirty="0">
                          <a:effectLst/>
                        </a:rPr>
                        <a:t>330,775.79</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330,775.79</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390036">
                <a:tc gridSpan="2">
                  <a:txBody>
                    <a:bodyPr/>
                    <a:lstStyle/>
                    <a:p>
                      <a:pPr>
                        <a:spcAft>
                          <a:spcPts val="0"/>
                        </a:spcAft>
                      </a:pPr>
                      <a:r>
                        <a:rPr lang="en-US" sz="1200">
                          <a:effectLst/>
                        </a:rPr>
                        <a:t> TOTAL ACUMULADO : </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a:txBody>
                    <a:bodyPr/>
                    <a:lstStyle/>
                    <a:p>
                      <a:pPr algn="r">
                        <a:spcAft>
                          <a:spcPts val="0"/>
                        </a:spcAft>
                        <a:tabLst>
                          <a:tab pos="366395" algn="ctr"/>
                          <a:tab pos="733425" algn="r"/>
                        </a:tabLst>
                      </a:pPr>
                      <a:r>
                        <a:rPr lang="en-US" sz="1200" dirty="0">
                          <a:effectLst/>
                        </a:rPr>
                        <a:t>461	,915.22</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2,046,387.71</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2,508,302.93</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330,775.79</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spcAft>
                          <a:spcPts val="0"/>
                        </a:spcAft>
                      </a:pPr>
                      <a:r>
                        <a:rPr lang="en-US" sz="1200" dirty="0">
                          <a:effectLst/>
                        </a:rPr>
                        <a:t>330,775.79</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2928736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42128"/>
          </a:xfrm>
        </p:spPr>
        <p:txBody>
          <a:bodyPr>
            <a:normAutofit fontScale="90000"/>
          </a:bodyPr>
          <a:lstStyle/>
          <a:p>
            <a:r>
              <a:rPr lang="en" dirty="0"/>
              <a:t>EJECUCIÓN PRESUPUESTARIA – GASTOS</a:t>
            </a:r>
            <a:br>
              <a:rPr lang="en" dirty="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06958820"/>
              </p:ext>
            </p:extLst>
          </p:nvPr>
        </p:nvGraphicFramePr>
        <p:xfrm>
          <a:off x="1368229" y="2334409"/>
          <a:ext cx="7351565" cy="2299368"/>
        </p:xfrm>
        <a:graphic>
          <a:graphicData uri="http://schemas.openxmlformats.org/drawingml/2006/table">
            <a:tbl>
              <a:tblPr firstRow="1" firstCol="1" bandRow="1">
                <a:tableStyleId>{5C22544A-7EE6-4342-B048-85BDC9FD1C3A}</a:tableStyleId>
              </a:tblPr>
              <a:tblGrid>
                <a:gridCol w="2169130">
                  <a:extLst>
                    <a:ext uri="{9D8B030D-6E8A-4147-A177-3AD203B41FA5}">
                      <a16:colId xmlns:a16="http://schemas.microsoft.com/office/drawing/2014/main" xmlns="" val="20000"/>
                    </a:ext>
                  </a:extLst>
                </a:gridCol>
                <a:gridCol w="1856665">
                  <a:extLst>
                    <a:ext uri="{9D8B030D-6E8A-4147-A177-3AD203B41FA5}">
                      <a16:colId xmlns:a16="http://schemas.microsoft.com/office/drawing/2014/main" xmlns="" val="20001"/>
                    </a:ext>
                  </a:extLst>
                </a:gridCol>
                <a:gridCol w="1856665">
                  <a:extLst>
                    <a:ext uri="{9D8B030D-6E8A-4147-A177-3AD203B41FA5}">
                      <a16:colId xmlns:a16="http://schemas.microsoft.com/office/drawing/2014/main" xmlns="" val="20002"/>
                    </a:ext>
                  </a:extLst>
                </a:gridCol>
                <a:gridCol w="1469105">
                  <a:extLst>
                    <a:ext uri="{9D8B030D-6E8A-4147-A177-3AD203B41FA5}">
                      <a16:colId xmlns:a16="http://schemas.microsoft.com/office/drawing/2014/main" xmlns="" val="20003"/>
                    </a:ext>
                  </a:extLst>
                </a:gridCol>
              </a:tblGrid>
              <a:tr h="616953">
                <a:tc>
                  <a:txBody>
                    <a:bodyPr/>
                    <a:lstStyle/>
                    <a:p>
                      <a:pPr algn="ctr">
                        <a:spcAft>
                          <a:spcPts val="0"/>
                        </a:spcAft>
                      </a:pPr>
                      <a:r>
                        <a:rPr lang="en-US" sz="1200" dirty="0">
                          <a:effectLst/>
                        </a:rPr>
                        <a:t>PROGRAMAS</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dirty="0">
                          <a:effectLst/>
                        </a:rPr>
                        <a:t>PRESUPUESTO CODIFICADO</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dirty="0">
                          <a:effectLst/>
                        </a:rPr>
                        <a:t>PRESUPUESTO EJECUTADO</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dirty="0">
                          <a:effectLst/>
                        </a:rPr>
                        <a:t>% CUMPLIDO</a:t>
                      </a:r>
                      <a:endParaRPr lang="es-EC"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616953">
                <a:tc>
                  <a:txBody>
                    <a:bodyPr/>
                    <a:lstStyle/>
                    <a:p>
                      <a:pPr algn="just">
                        <a:spcAft>
                          <a:spcPts val="0"/>
                        </a:spcAft>
                      </a:pPr>
                      <a:r>
                        <a:rPr lang="en-US" sz="1200" dirty="0">
                          <a:effectLst/>
                        </a:rPr>
                        <a:t>PROGRAMA ADMINISTRATIVO</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129,071.02</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103,153.00</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79,92%</a:t>
                      </a:r>
                      <a:endParaRPr lang="es-EC"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417661">
                <a:tc>
                  <a:txBody>
                    <a:bodyPr/>
                    <a:lstStyle/>
                    <a:p>
                      <a:pPr algn="just">
                        <a:spcAft>
                          <a:spcPts val="0"/>
                        </a:spcAft>
                      </a:pPr>
                      <a:r>
                        <a:rPr lang="en-US" sz="1200" dirty="0">
                          <a:effectLst/>
                        </a:rPr>
                        <a:t>PROGRAMA OPERATIVO</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2´369,831.91</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2´173,717.60</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91,72%</a:t>
                      </a:r>
                      <a:endParaRPr lang="es-EC"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39324">
                <a:tc>
                  <a:txBody>
                    <a:bodyPr/>
                    <a:lstStyle/>
                    <a:p>
                      <a:pPr algn="just">
                        <a:spcAft>
                          <a:spcPts val="0"/>
                        </a:spcAft>
                      </a:pPr>
                      <a:r>
                        <a:rPr lang="en-US" sz="1200" dirty="0">
                          <a:effectLst/>
                        </a:rPr>
                        <a:t>GASTOS DE ACTIVOS</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3,400.00</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a:effectLst/>
                        </a:rPr>
                        <a:t>2,574.92</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75,73%</a:t>
                      </a:r>
                      <a:endParaRPr lang="es-EC"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08477">
                <a:tc>
                  <a:txBody>
                    <a:bodyPr/>
                    <a:lstStyle/>
                    <a:p>
                      <a:pPr>
                        <a:spcAft>
                          <a:spcPts val="0"/>
                        </a:spcAft>
                      </a:pPr>
                      <a:r>
                        <a:rPr lang="en-US" sz="1200">
                          <a:effectLst/>
                        </a:rPr>
                        <a:t>TOTAL</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2´502,302.93</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2´279,445.52</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200" dirty="0">
                          <a:effectLst/>
                        </a:rPr>
                        <a:t>90,88%</a:t>
                      </a:r>
                      <a:endParaRPr lang="es-EC"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
        <p:nvSpPr>
          <p:cNvPr id="5" name="Rectangle 1"/>
          <p:cNvSpPr>
            <a:spLocks noChangeArrowheads="1"/>
          </p:cNvSpPr>
          <p:nvPr/>
        </p:nvSpPr>
        <p:spPr bwMode="auto">
          <a:xfrm>
            <a:off x="-903642" y="291027"/>
            <a:ext cx="17262274" cy="108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293635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 dirty="0"/>
              <a:t>Programa Administrativo</a:t>
            </a:r>
            <a:endParaRPr lang="es-EC" dirty="0"/>
          </a:p>
        </p:txBody>
      </p:sp>
      <p:sp>
        <p:nvSpPr>
          <p:cNvPr id="3" name="Marcador de contenido 2"/>
          <p:cNvSpPr>
            <a:spLocks noGrp="1"/>
          </p:cNvSpPr>
          <p:nvPr>
            <p:ph idx="1"/>
          </p:nvPr>
        </p:nvSpPr>
        <p:spPr>
          <a:xfrm>
            <a:off x="4695915" y="2137837"/>
            <a:ext cx="4513541" cy="3867037"/>
          </a:xfrm>
        </p:spPr>
        <p:txBody>
          <a:bodyPr/>
          <a:lstStyle/>
          <a:p>
            <a:r>
              <a:rPr lang="es-EC" dirty="0"/>
              <a:t>Grupo 51.- GASTOS EN PERSONAL	</a:t>
            </a:r>
          </a:p>
          <a:p>
            <a:pPr marL="0" indent="0">
              <a:buNone/>
            </a:pPr>
            <a:r>
              <a:rPr lang="es-EC" dirty="0"/>
              <a:t> </a:t>
            </a:r>
          </a:p>
          <a:p>
            <a:r>
              <a:rPr lang="es-EC" dirty="0"/>
              <a:t>Grupo 53.- BIENES Y SERVICIOS DE CONSUMO</a:t>
            </a:r>
          </a:p>
          <a:p>
            <a:pPr marL="0" indent="0">
              <a:buNone/>
            </a:pPr>
            <a:r>
              <a:rPr lang="es-EC" dirty="0"/>
              <a:t> </a:t>
            </a:r>
          </a:p>
          <a:p>
            <a:r>
              <a:rPr lang="es-EC" dirty="0"/>
              <a:t>Grupo 57.- OTROS GASTOS CORRIENTES</a:t>
            </a:r>
          </a:p>
          <a:p>
            <a:pPr marL="0" indent="0">
              <a:buNone/>
            </a:pPr>
            <a:r>
              <a:rPr lang="es-EC" dirty="0"/>
              <a:t> </a:t>
            </a:r>
          </a:p>
          <a:p>
            <a:r>
              <a:rPr lang="es-EC" dirty="0"/>
              <a:t>Grupo 58.- TRASFERENCIAS Y DONACIONES CORRIENTES</a:t>
            </a:r>
          </a:p>
          <a:p>
            <a:endParaRPr lang="es-EC" dirty="0"/>
          </a:p>
        </p:txBody>
      </p:sp>
      <p:sp>
        <p:nvSpPr>
          <p:cNvPr id="4" name="Marcador de texto 3"/>
          <p:cNvSpPr>
            <a:spLocks noGrp="1"/>
          </p:cNvSpPr>
          <p:nvPr>
            <p:ph type="body" sz="half" idx="2"/>
          </p:nvPr>
        </p:nvSpPr>
        <p:spPr/>
        <p:txBody>
          <a:bodyPr/>
          <a:lstStyle/>
          <a:p>
            <a:r>
              <a:rPr lang="es-EC" dirty="0"/>
              <a:t>Dentro de los gastos administrativos tenemos pagos a personal con todos los beneficios de ley, servicios de correo, internet, certificados electrónicos, viáticos, movilización, mantenimiento de equipos, materiales de oficina, seguros y procesos notariales, gastos que se encuentran en los grupos del clasificador presupuestario que a continuación se detalla:</a:t>
            </a:r>
          </a:p>
        </p:txBody>
      </p:sp>
    </p:spTree>
    <p:extLst>
      <p:ext uri="{BB962C8B-B14F-4D97-AF65-F5344CB8AC3E}">
        <p14:creationId xmlns:p14="http://schemas.microsoft.com/office/powerpoint/2010/main" val="2397954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 dirty="0"/>
              <a:t>EJECUCIÓN PRESUPUESTARIA – GASTO ADMINISTRATIVO</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79743132"/>
              </p:ext>
            </p:extLst>
          </p:nvPr>
        </p:nvGraphicFramePr>
        <p:xfrm>
          <a:off x="888091" y="2216074"/>
          <a:ext cx="6876624" cy="3815333"/>
        </p:xfrm>
        <a:graphic>
          <a:graphicData uri="http://schemas.openxmlformats.org/drawingml/2006/table">
            <a:tbl>
              <a:tblPr firstRow="1" firstCol="1" bandRow="1">
                <a:tableStyleId>{5C22544A-7EE6-4342-B048-85BDC9FD1C3A}</a:tableStyleId>
              </a:tblPr>
              <a:tblGrid>
                <a:gridCol w="893378">
                  <a:extLst>
                    <a:ext uri="{9D8B030D-6E8A-4147-A177-3AD203B41FA5}">
                      <a16:colId xmlns:a16="http://schemas.microsoft.com/office/drawing/2014/main" xmlns="" val="20000"/>
                    </a:ext>
                  </a:extLst>
                </a:gridCol>
                <a:gridCol w="1552587">
                  <a:extLst>
                    <a:ext uri="{9D8B030D-6E8A-4147-A177-3AD203B41FA5}">
                      <a16:colId xmlns:a16="http://schemas.microsoft.com/office/drawing/2014/main" xmlns="" val="20001"/>
                    </a:ext>
                  </a:extLst>
                </a:gridCol>
                <a:gridCol w="1465988">
                  <a:extLst>
                    <a:ext uri="{9D8B030D-6E8A-4147-A177-3AD203B41FA5}">
                      <a16:colId xmlns:a16="http://schemas.microsoft.com/office/drawing/2014/main" xmlns="" val="20002"/>
                    </a:ext>
                  </a:extLst>
                </a:gridCol>
                <a:gridCol w="1455384">
                  <a:extLst>
                    <a:ext uri="{9D8B030D-6E8A-4147-A177-3AD203B41FA5}">
                      <a16:colId xmlns:a16="http://schemas.microsoft.com/office/drawing/2014/main" xmlns="" val="20003"/>
                    </a:ext>
                  </a:extLst>
                </a:gridCol>
                <a:gridCol w="1509287">
                  <a:extLst>
                    <a:ext uri="{9D8B030D-6E8A-4147-A177-3AD203B41FA5}">
                      <a16:colId xmlns:a16="http://schemas.microsoft.com/office/drawing/2014/main" xmlns="" val="20004"/>
                    </a:ext>
                  </a:extLst>
                </a:gridCol>
              </a:tblGrid>
              <a:tr h="1192291">
                <a:tc>
                  <a:txBody>
                    <a:bodyPr/>
                    <a:lstStyle/>
                    <a:p>
                      <a:pPr algn="ctr">
                        <a:spcAft>
                          <a:spcPts val="0"/>
                        </a:spcAft>
                      </a:pPr>
                      <a:r>
                        <a:rPr lang="es-EC" sz="1400" dirty="0">
                          <a:effectLst/>
                        </a:rPr>
                        <a:t> </a:t>
                      </a:r>
                    </a:p>
                    <a:p>
                      <a:pPr algn="ctr">
                        <a:spcAft>
                          <a:spcPts val="0"/>
                        </a:spcAft>
                      </a:pPr>
                      <a:r>
                        <a:rPr lang="en-US" sz="1400" dirty="0">
                          <a:effectLst/>
                        </a:rPr>
                        <a:t>GRUPO GASTO</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dirty="0">
                          <a:effectLst/>
                        </a:rPr>
                        <a:t> </a:t>
                      </a:r>
                      <a:endParaRPr lang="es-EC" sz="1400" dirty="0">
                        <a:effectLst/>
                      </a:endParaRPr>
                    </a:p>
                    <a:p>
                      <a:pPr algn="ctr">
                        <a:spcAft>
                          <a:spcPts val="0"/>
                        </a:spcAft>
                      </a:pPr>
                      <a:r>
                        <a:rPr lang="en-US" sz="1400" dirty="0">
                          <a:effectLst/>
                        </a:rPr>
                        <a:t>DESCRIPCIÓN</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dirty="0">
                          <a:effectLst/>
                        </a:rPr>
                        <a:t> </a:t>
                      </a:r>
                      <a:endParaRPr lang="es-EC" sz="1400" dirty="0">
                        <a:effectLst/>
                      </a:endParaRPr>
                    </a:p>
                    <a:p>
                      <a:pPr algn="ctr">
                        <a:spcAft>
                          <a:spcPts val="0"/>
                        </a:spcAft>
                      </a:pPr>
                      <a:r>
                        <a:rPr lang="en-US" sz="1400" dirty="0">
                          <a:effectLst/>
                        </a:rPr>
                        <a:t>CODIFICADO</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dirty="0">
                          <a:effectLst/>
                        </a:rPr>
                        <a:t> </a:t>
                      </a:r>
                      <a:endParaRPr lang="es-EC" sz="1400" dirty="0">
                        <a:effectLst/>
                      </a:endParaRPr>
                    </a:p>
                    <a:p>
                      <a:pPr algn="ctr">
                        <a:spcAft>
                          <a:spcPts val="0"/>
                        </a:spcAft>
                      </a:pPr>
                      <a:r>
                        <a:rPr lang="en-US" sz="1400" dirty="0">
                          <a:effectLst/>
                        </a:rPr>
                        <a:t>DEVENGADO</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400">
                          <a:effectLst/>
                        </a:rPr>
                        <a:t> </a:t>
                      </a:r>
                      <a:endParaRPr lang="es-EC" sz="1400">
                        <a:effectLst/>
                      </a:endParaRPr>
                    </a:p>
                    <a:p>
                      <a:pPr algn="ctr">
                        <a:spcAft>
                          <a:spcPts val="0"/>
                        </a:spcAft>
                      </a:pPr>
                      <a:r>
                        <a:rPr lang="en-US" sz="1400">
                          <a:effectLst/>
                        </a:rPr>
                        <a:t>PORCENTAJE DE EJECUCION INDIVIDUAL</a:t>
                      </a:r>
                      <a:endParaRPr lang="es-EC"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476917">
                <a:tc>
                  <a:txBody>
                    <a:bodyPr/>
                    <a:lstStyle/>
                    <a:p>
                      <a:pPr algn="ctr">
                        <a:spcAft>
                          <a:spcPts val="0"/>
                        </a:spcAft>
                      </a:pPr>
                      <a:r>
                        <a:rPr lang="en-US" sz="1400">
                          <a:effectLst/>
                        </a:rPr>
                        <a:t>51</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400" dirty="0" err="1">
                          <a:effectLst/>
                        </a:rPr>
                        <a:t>Gastos</a:t>
                      </a:r>
                      <a:r>
                        <a:rPr lang="en-US" sz="1400" dirty="0">
                          <a:effectLst/>
                        </a:rPr>
                        <a:t> en Personal</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102,114.09</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94,524.05</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92,57%</a:t>
                      </a:r>
                      <a:endParaRPr lang="es-EC"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715375">
                <a:tc>
                  <a:txBody>
                    <a:bodyPr/>
                    <a:lstStyle/>
                    <a:p>
                      <a:pPr algn="ctr">
                        <a:spcAft>
                          <a:spcPts val="0"/>
                        </a:spcAft>
                      </a:pPr>
                      <a:r>
                        <a:rPr lang="en-US" sz="1400">
                          <a:effectLst/>
                        </a:rPr>
                        <a:t>53</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1400" dirty="0">
                          <a:effectLst/>
                        </a:rPr>
                        <a:t>Bienes y Servicios de Consumo</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11,730.67</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3,402.65</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29,01%</a:t>
                      </a:r>
                      <a:endParaRPr lang="es-EC"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476917">
                <a:tc>
                  <a:txBody>
                    <a:bodyPr/>
                    <a:lstStyle/>
                    <a:p>
                      <a:pPr algn="ctr">
                        <a:spcAft>
                          <a:spcPts val="0"/>
                        </a:spcAft>
                      </a:pPr>
                      <a:r>
                        <a:rPr lang="en-US" sz="1400">
                          <a:effectLst/>
                        </a:rPr>
                        <a:t>57</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400">
                          <a:effectLst/>
                        </a:rPr>
                        <a:t>Otros Gastos Corrientes</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9,756.54</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744.62</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7,63%</a:t>
                      </a:r>
                      <a:endParaRPr lang="es-EC"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715375">
                <a:tc>
                  <a:txBody>
                    <a:bodyPr/>
                    <a:lstStyle/>
                    <a:p>
                      <a:pPr algn="ctr">
                        <a:spcAft>
                          <a:spcPts val="0"/>
                        </a:spcAft>
                      </a:pPr>
                      <a:r>
                        <a:rPr lang="en-US" sz="1400">
                          <a:effectLst/>
                        </a:rPr>
                        <a:t>58</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400">
                          <a:effectLst/>
                        </a:rPr>
                        <a:t>Transferencias y Donaciones Corrientes</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5,469.72</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4,481.68</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81,94%</a:t>
                      </a:r>
                      <a:endParaRPr lang="es-EC"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238458">
                <a:tc gridSpan="2">
                  <a:txBody>
                    <a:bodyPr/>
                    <a:lstStyle/>
                    <a:p>
                      <a:pPr algn="ctr">
                        <a:spcAft>
                          <a:spcPts val="0"/>
                        </a:spcAft>
                      </a:pPr>
                      <a:r>
                        <a:rPr lang="en-US" sz="1400">
                          <a:effectLst/>
                        </a:rPr>
                        <a:t>TOTAL</a:t>
                      </a:r>
                      <a:endParaRPr lang="es-EC" sz="14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a:txBody>
                    <a:bodyPr/>
                    <a:lstStyle/>
                    <a:p>
                      <a:pPr algn="r">
                        <a:spcAft>
                          <a:spcPts val="0"/>
                        </a:spcAft>
                      </a:pPr>
                      <a:r>
                        <a:rPr lang="en-US" sz="1400">
                          <a:effectLst/>
                        </a:rPr>
                        <a:t>129,071.02</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103,153.00</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79,92%</a:t>
                      </a:r>
                      <a:endParaRPr lang="es-EC"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47133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AAADF799-C3F0-6A0A-0200-93F0BA3DCD87}"/>
              </a:ext>
            </a:extLst>
          </p:cNvPr>
          <p:cNvSpPr>
            <a:spLocks noGrp="1"/>
          </p:cNvSpPr>
          <p:nvPr>
            <p:ph type="title"/>
          </p:nvPr>
        </p:nvSpPr>
        <p:spPr>
          <a:xfrm>
            <a:off x="778933" y="1585373"/>
            <a:ext cx="8991599" cy="3908762"/>
          </a:xfrm>
          <a:prstGeom prst="rect">
            <a:avLst/>
          </a:prstGeom>
        </p:spPr>
        <p:txBody>
          <a:bodyPr wrap="square">
            <a:spAutoFit/>
          </a:bodyPr>
          <a:lstStyle/>
          <a:p>
            <a:pPr lvl="0" algn="ctr"/>
            <a:r>
              <a:rPr lang="es-EC" sz="2800" b="1" u="sng" dirty="0">
                <a:solidFill>
                  <a:schemeClr val="accent2">
                    <a:lumMod val="50000"/>
                  </a:schemeClr>
                </a:solidFill>
                <a:latin typeface="Baskerville Old Face" panose="02020602080505020303" pitchFamily="18" charset="0"/>
              </a:rPr>
              <a:t>PROYECTO “MI CASITA LINDA”</a:t>
            </a:r>
            <a:r>
              <a:rPr lang="es-EC" sz="2800" b="1" u="sng" dirty="0">
                <a:solidFill>
                  <a:schemeClr val="accent2">
                    <a:lumMod val="75000"/>
                  </a:schemeClr>
                </a:solidFill>
                <a:latin typeface="Baskerville Old Face" panose="02020602080505020303" pitchFamily="18" charset="0"/>
              </a:rPr>
              <a:t/>
            </a:r>
            <a:br>
              <a:rPr lang="es-EC" sz="2800" b="1" u="sng" dirty="0">
                <a:solidFill>
                  <a:schemeClr val="accent2">
                    <a:lumMod val="75000"/>
                  </a:schemeClr>
                </a:solidFill>
                <a:latin typeface="Baskerville Old Face" panose="02020602080505020303" pitchFamily="18" charset="0"/>
              </a:rPr>
            </a:br>
            <a:endParaRPr lang="es-EC" sz="2800" b="1" u="sng" dirty="0">
              <a:solidFill>
                <a:schemeClr val="accent2">
                  <a:lumMod val="75000"/>
                </a:schemeClr>
              </a:solidFill>
              <a:latin typeface="Baskerville Old Face" panose="02020602080505020303" pitchFamily="18" charset="0"/>
            </a:endParaRPr>
          </a:p>
          <a:p>
            <a:pPr lvl="0" algn="ctr"/>
            <a:r>
              <a:rPr lang="es-EC" sz="1600" dirty="0">
                <a:solidFill>
                  <a:schemeClr val="tx1"/>
                </a:solidFill>
                <a:latin typeface="Baskerville Old Face" panose="02020602080505020303" pitchFamily="18" charset="0"/>
              </a:rPr>
              <a:t>La Empresa Municipal de Vivienda y Desarrollo Urbano de Santa Elena es promotora del proyecto de denominado “Mi Casita linda” el cual se encuentra ubicado en el el sector 14 del Cantón Santa Elena y en el que se encuentran ya construidas 54 viviendas en su totalidad y 15 viviendas en obra gris las cuales ya se comercializan de manera directa con escrituras de compra venta.</a:t>
            </a:r>
            <a:br>
              <a:rPr lang="es-EC" sz="1600" dirty="0">
                <a:solidFill>
                  <a:schemeClr val="tx1"/>
                </a:solidFill>
                <a:latin typeface="Baskerville Old Face" panose="02020602080505020303" pitchFamily="18" charset="0"/>
              </a:rPr>
            </a:br>
            <a:r>
              <a:rPr lang="es-EC" sz="1600" dirty="0">
                <a:solidFill>
                  <a:schemeClr val="tx1"/>
                </a:solidFill>
                <a:latin typeface="Baskerville Old Face" panose="02020602080505020303" pitchFamily="18" charset="0"/>
              </a:rPr>
              <a:t/>
            </a:r>
            <a:br>
              <a:rPr lang="es-EC" sz="1600" dirty="0">
                <a:solidFill>
                  <a:schemeClr val="tx1"/>
                </a:solidFill>
                <a:latin typeface="Baskerville Old Face" panose="02020602080505020303" pitchFamily="18" charset="0"/>
              </a:rPr>
            </a:br>
            <a:r>
              <a:rPr lang="es-EC" sz="1600" dirty="0">
                <a:solidFill>
                  <a:schemeClr val="tx1"/>
                </a:solidFill>
                <a:latin typeface="Baskerville Old Face" panose="02020602080505020303" pitchFamily="18" charset="0"/>
              </a:rPr>
              <a:t>El proyecto cuenta con:</a:t>
            </a:r>
            <a:br>
              <a:rPr lang="es-EC" sz="1600" dirty="0">
                <a:solidFill>
                  <a:schemeClr val="tx1"/>
                </a:solidFill>
                <a:latin typeface="Baskerville Old Face" panose="02020602080505020303" pitchFamily="18" charset="0"/>
              </a:rPr>
            </a:br>
            <a:endParaRPr lang="es-EC" sz="1600" dirty="0">
              <a:solidFill>
                <a:schemeClr val="tx1"/>
              </a:solidFill>
              <a:latin typeface="Baskerville Old Face" panose="02020602080505020303" pitchFamily="18" charset="0"/>
            </a:endParaRPr>
          </a:p>
          <a:p>
            <a:pPr marL="285750" lvl="0" indent="-285750" algn="ctr">
              <a:buFont typeface="Wingdings" panose="05000000000000000000" pitchFamily="2" charset="2"/>
              <a:buChar char="ü"/>
            </a:pPr>
            <a:r>
              <a:rPr lang="es-EC" sz="1600" dirty="0">
                <a:solidFill>
                  <a:schemeClr val="tx1"/>
                </a:solidFill>
                <a:latin typeface="Baskerville Old Face" panose="02020602080505020303" pitchFamily="18" charset="0"/>
              </a:rPr>
              <a:t>Garita de ingreso</a:t>
            </a:r>
          </a:p>
          <a:p>
            <a:pPr marL="285750" lvl="0" indent="-285750" algn="ctr">
              <a:buFont typeface="Wingdings" panose="05000000000000000000" pitchFamily="2" charset="2"/>
              <a:buChar char="ü"/>
            </a:pPr>
            <a:r>
              <a:rPr lang="es-EC" sz="1600" dirty="0">
                <a:solidFill>
                  <a:schemeClr val="tx1"/>
                </a:solidFill>
                <a:latin typeface="Baskerville Old Face" panose="02020602080505020303" pitchFamily="18" charset="0"/>
              </a:rPr>
              <a:t>Áreas verdes y zona de juegos infantiles </a:t>
            </a:r>
          </a:p>
          <a:p>
            <a:pPr marL="285750" lvl="0" indent="-285750" algn="ctr">
              <a:buFont typeface="Wingdings" panose="05000000000000000000" pitchFamily="2" charset="2"/>
              <a:buChar char="ü"/>
            </a:pPr>
            <a:r>
              <a:rPr lang="es-EC" sz="1600" dirty="0">
                <a:solidFill>
                  <a:schemeClr val="tx1"/>
                </a:solidFill>
                <a:latin typeface="Baskerville Old Face" panose="02020602080505020303" pitchFamily="18" charset="0"/>
              </a:rPr>
              <a:t>Parqueos</a:t>
            </a:r>
          </a:p>
          <a:p>
            <a:pPr marL="285750" lvl="0" indent="-285750" algn="ctr">
              <a:buFont typeface="Wingdings" panose="05000000000000000000" pitchFamily="2" charset="2"/>
              <a:buChar char="ü"/>
            </a:pPr>
            <a:r>
              <a:rPr lang="es-EC" sz="1600" dirty="0">
                <a:solidFill>
                  <a:schemeClr val="tx1"/>
                </a:solidFill>
                <a:latin typeface="Baskerville Old Face" panose="02020602080505020303" pitchFamily="18" charset="0"/>
              </a:rPr>
              <a:t>Circulación peatonal, vehicular </a:t>
            </a:r>
            <a:br>
              <a:rPr lang="es-EC" sz="1600" dirty="0">
                <a:solidFill>
                  <a:schemeClr val="tx1"/>
                </a:solidFill>
                <a:latin typeface="Baskerville Old Face" panose="02020602080505020303" pitchFamily="18" charset="0"/>
              </a:rPr>
            </a:br>
            <a:r>
              <a:rPr lang="es-EC" sz="1600" dirty="0">
                <a:solidFill>
                  <a:schemeClr val="tx1"/>
                </a:solidFill>
                <a:latin typeface="Baskerville Old Face" panose="02020602080505020303" pitchFamily="18" charset="0"/>
              </a:rPr>
              <a:t>Lotes para áreas comerciales</a:t>
            </a:r>
          </a:p>
        </p:txBody>
      </p:sp>
      <p:pic>
        <p:nvPicPr>
          <p:cNvPr id="4" name="Imagen 3">
            <a:extLst>
              <a:ext uri="{FF2B5EF4-FFF2-40B4-BE49-F238E27FC236}">
                <a16:creationId xmlns:a16="http://schemas.microsoft.com/office/drawing/2014/main" xmlns="" id="{1969C410-A987-620C-CDBD-8676FE3BB0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34" y="304800"/>
            <a:ext cx="1828799" cy="304800"/>
          </a:xfrm>
          <a:prstGeom prst="rect">
            <a:avLst/>
          </a:prstGeom>
        </p:spPr>
      </p:pic>
    </p:spTree>
    <p:extLst>
      <p:ext uri="{BB962C8B-B14F-4D97-AF65-F5344CB8AC3E}">
        <p14:creationId xmlns:p14="http://schemas.microsoft.com/office/powerpoint/2010/main" val="1143967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 dirty="0"/>
              <a:t>Programa Operativo</a:t>
            </a:r>
            <a:endParaRPr lang="es-EC" dirty="0"/>
          </a:p>
        </p:txBody>
      </p:sp>
      <p:sp>
        <p:nvSpPr>
          <p:cNvPr id="3" name="Marcador de contenido 2"/>
          <p:cNvSpPr>
            <a:spLocks noGrp="1"/>
          </p:cNvSpPr>
          <p:nvPr>
            <p:ph idx="1"/>
          </p:nvPr>
        </p:nvSpPr>
        <p:spPr>
          <a:xfrm>
            <a:off x="4760461" y="805381"/>
            <a:ext cx="4513541" cy="5526437"/>
          </a:xfrm>
        </p:spPr>
        <p:txBody>
          <a:bodyPr>
            <a:normAutofit fontScale="92500" lnSpcReduction="10000"/>
          </a:bodyPr>
          <a:lstStyle/>
          <a:p>
            <a:pPr marL="0" indent="0">
              <a:buNone/>
            </a:pPr>
            <a:endParaRPr lang="es-EC" dirty="0"/>
          </a:p>
          <a:p>
            <a:r>
              <a:rPr lang="es-EC" dirty="0"/>
              <a:t>Grupo 71.- GASTOS EN PERSONAL PARA INVERSION</a:t>
            </a:r>
          </a:p>
          <a:p>
            <a:pPr marL="0" indent="0">
              <a:buNone/>
            </a:pPr>
            <a:r>
              <a:rPr lang="es-EC" dirty="0"/>
              <a:t> </a:t>
            </a:r>
          </a:p>
          <a:p>
            <a:r>
              <a:rPr lang="es-EC" dirty="0"/>
              <a:t>Grupo 73.- BIENES Y SERVICIOS PARA INVERSION</a:t>
            </a:r>
          </a:p>
          <a:p>
            <a:pPr marL="0" indent="0">
              <a:buNone/>
            </a:pPr>
            <a:r>
              <a:rPr lang="es-EC" dirty="0"/>
              <a:t> </a:t>
            </a:r>
          </a:p>
          <a:p>
            <a:r>
              <a:rPr lang="es-EC" dirty="0"/>
              <a:t>Grupo 75.- OBRAS PÚBLICAS</a:t>
            </a:r>
          </a:p>
          <a:p>
            <a:pPr marL="0" indent="0">
              <a:buNone/>
            </a:pPr>
            <a:r>
              <a:rPr lang="es-EC" dirty="0"/>
              <a:t> </a:t>
            </a:r>
          </a:p>
          <a:p>
            <a:r>
              <a:rPr lang="es-EC" dirty="0"/>
              <a:t>Grupo 77.- OTROS GASTOS DE INVERSIÓN</a:t>
            </a:r>
          </a:p>
          <a:p>
            <a:pPr marL="0" indent="0">
              <a:buNone/>
            </a:pPr>
            <a:r>
              <a:rPr lang="es-EC" dirty="0"/>
              <a:t> </a:t>
            </a:r>
          </a:p>
          <a:p>
            <a:r>
              <a:rPr lang="es-EC" dirty="0"/>
              <a:t>Grupo 78.- TRANSFERENCIAS Y DONACIONES PARA INVERSIÓN</a:t>
            </a:r>
          </a:p>
          <a:p>
            <a:pPr marL="0" indent="0">
              <a:buNone/>
            </a:pPr>
            <a:r>
              <a:rPr lang="es-EC" dirty="0"/>
              <a:t> </a:t>
            </a:r>
          </a:p>
          <a:p>
            <a:r>
              <a:rPr lang="es-EC" dirty="0"/>
              <a:t>Grupo 96.- AMORTIZACIÓN DE LA DEUDA PÚBLICA</a:t>
            </a:r>
          </a:p>
          <a:p>
            <a:endParaRPr lang="es-EC" dirty="0"/>
          </a:p>
        </p:txBody>
      </p:sp>
      <p:sp>
        <p:nvSpPr>
          <p:cNvPr id="4" name="Marcador de texto 3"/>
          <p:cNvSpPr>
            <a:spLocks noGrp="1"/>
          </p:cNvSpPr>
          <p:nvPr>
            <p:ph type="body" sz="half" idx="2"/>
          </p:nvPr>
        </p:nvSpPr>
        <p:spPr/>
        <p:txBody>
          <a:bodyPr/>
          <a:lstStyle/>
          <a:p>
            <a:r>
              <a:rPr lang="es-EC" dirty="0"/>
              <a:t>Para el Programa Operativo tenemos pagos al personal del área de Ventas con todos los beneficios de ley, plan celular, agua potable, energía eléctrica, seguridad, publicidad, materiales de oficina, materiales de aseo, tasas, procesos notariales, fiscalización, inspecciones técnicas y amortización de la deuda pública para el pago de obligaciones crediticias internas y externas, gastos que se encuentran en los grupos del clasificador presupuestario que a continuación se detalla:</a:t>
            </a:r>
          </a:p>
          <a:p>
            <a:endParaRPr lang="es-EC" dirty="0"/>
          </a:p>
        </p:txBody>
      </p:sp>
    </p:spTree>
    <p:extLst>
      <p:ext uri="{BB962C8B-B14F-4D97-AF65-F5344CB8AC3E}">
        <p14:creationId xmlns:p14="http://schemas.microsoft.com/office/powerpoint/2010/main" val="3208411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 dirty="0"/>
              <a:t>EJECUCIÓN PRESUPUESTARIA – GASTO OPERATIVO</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11382056"/>
              </p:ext>
            </p:extLst>
          </p:nvPr>
        </p:nvGraphicFramePr>
        <p:xfrm>
          <a:off x="951033" y="2162287"/>
          <a:ext cx="8136406" cy="4397141"/>
        </p:xfrm>
        <a:graphic>
          <a:graphicData uri="http://schemas.openxmlformats.org/drawingml/2006/table">
            <a:tbl>
              <a:tblPr firstRow="1" firstCol="1" bandRow="1">
                <a:tableStyleId>{5C22544A-7EE6-4342-B048-85BDC9FD1C3A}</a:tableStyleId>
              </a:tblPr>
              <a:tblGrid>
                <a:gridCol w="899790">
                  <a:extLst>
                    <a:ext uri="{9D8B030D-6E8A-4147-A177-3AD203B41FA5}">
                      <a16:colId xmlns:a16="http://schemas.microsoft.com/office/drawing/2014/main" xmlns="" val="20000"/>
                    </a:ext>
                  </a:extLst>
                </a:gridCol>
                <a:gridCol w="2856783">
                  <a:extLst>
                    <a:ext uri="{9D8B030D-6E8A-4147-A177-3AD203B41FA5}">
                      <a16:colId xmlns:a16="http://schemas.microsoft.com/office/drawing/2014/main" xmlns="" val="20001"/>
                    </a:ext>
                  </a:extLst>
                </a:gridCol>
                <a:gridCol w="1491143">
                  <a:extLst>
                    <a:ext uri="{9D8B030D-6E8A-4147-A177-3AD203B41FA5}">
                      <a16:colId xmlns:a16="http://schemas.microsoft.com/office/drawing/2014/main" xmlns="" val="20002"/>
                    </a:ext>
                  </a:extLst>
                </a:gridCol>
                <a:gridCol w="1501494">
                  <a:extLst>
                    <a:ext uri="{9D8B030D-6E8A-4147-A177-3AD203B41FA5}">
                      <a16:colId xmlns:a16="http://schemas.microsoft.com/office/drawing/2014/main" xmlns="" val="20003"/>
                    </a:ext>
                  </a:extLst>
                </a:gridCol>
                <a:gridCol w="1387196">
                  <a:extLst>
                    <a:ext uri="{9D8B030D-6E8A-4147-A177-3AD203B41FA5}">
                      <a16:colId xmlns:a16="http://schemas.microsoft.com/office/drawing/2014/main" xmlns="" val="20004"/>
                    </a:ext>
                  </a:extLst>
                </a:gridCol>
              </a:tblGrid>
              <a:tr h="1465714">
                <a:tc>
                  <a:txBody>
                    <a:bodyPr/>
                    <a:lstStyle/>
                    <a:p>
                      <a:pPr algn="ctr">
                        <a:spcAft>
                          <a:spcPts val="0"/>
                        </a:spcAft>
                      </a:pPr>
                      <a:r>
                        <a:rPr lang="es-EC" sz="1400" dirty="0">
                          <a:effectLst/>
                        </a:rPr>
                        <a:t> </a:t>
                      </a:r>
                    </a:p>
                    <a:p>
                      <a:pPr algn="ctr">
                        <a:spcAft>
                          <a:spcPts val="0"/>
                        </a:spcAft>
                      </a:pPr>
                      <a:r>
                        <a:rPr lang="es-EC" sz="1400" dirty="0">
                          <a:effectLst/>
                        </a:rPr>
                        <a:t> </a:t>
                      </a:r>
                    </a:p>
                    <a:p>
                      <a:pPr algn="ctr">
                        <a:spcAft>
                          <a:spcPts val="0"/>
                        </a:spcAft>
                      </a:pPr>
                      <a:r>
                        <a:rPr lang="en-US" sz="1400" dirty="0">
                          <a:effectLst/>
                        </a:rPr>
                        <a:t>GRUPO GASTO</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dirty="0">
                          <a:effectLst/>
                        </a:rPr>
                        <a:t> </a:t>
                      </a:r>
                      <a:endParaRPr lang="es-EC" sz="1400" dirty="0">
                        <a:effectLst/>
                      </a:endParaRPr>
                    </a:p>
                    <a:p>
                      <a:pPr algn="ctr">
                        <a:spcAft>
                          <a:spcPts val="0"/>
                        </a:spcAft>
                      </a:pPr>
                      <a:r>
                        <a:rPr lang="en-US" sz="1400" dirty="0">
                          <a:effectLst/>
                        </a:rPr>
                        <a:t> </a:t>
                      </a:r>
                      <a:endParaRPr lang="es-EC" sz="1400" dirty="0">
                        <a:effectLst/>
                      </a:endParaRPr>
                    </a:p>
                    <a:p>
                      <a:pPr algn="ctr">
                        <a:spcAft>
                          <a:spcPts val="0"/>
                        </a:spcAft>
                      </a:pPr>
                      <a:r>
                        <a:rPr lang="en-US" sz="1400" dirty="0">
                          <a:effectLst/>
                        </a:rPr>
                        <a:t>DESCRIPCIÓN</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dirty="0">
                          <a:effectLst/>
                        </a:rPr>
                        <a:t> </a:t>
                      </a:r>
                      <a:endParaRPr lang="es-EC" sz="1400" dirty="0">
                        <a:effectLst/>
                      </a:endParaRPr>
                    </a:p>
                    <a:p>
                      <a:pPr algn="ctr">
                        <a:spcAft>
                          <a:spcPts val="0"/>
                        </a:spcAft>
                      </a:pPr>
                      <a:r>
                        <a:rPr lang="en-US" sz="1400" dirty="0">
                          <a:effectLst/>
                        </a:rPr>
                        <a:t> </a:t>
                      </a:r>
                      <a:endParaRPr lang="es-EC" sz="1400" dirty="0">
                        <a:effectLst/>
                      </a:endParaRPr>
                    </a:p>
                    <a:p>
                      <a:pPr algn="ctr">
                        <a:spcAft>
                          <a:spcPts val="0"/>
                        </a:spcAft>
                      </a:pPr>
                      <a:r>
                        <a:rPr lang="en-US" sz="1400" dirty="0">
                          <a:effectLst/>
                        </a:rPr>
                        <a:t>CODIFICADO</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dirty="0">
                          <a:effectLst/>
                        </a:rPr>
                        <a:t> </a:t>
                      </a:r>
                      <a:endParaRPr lang="es-EC" sz="1400" dirty="0">
                        <a:effectLst/>
                      </a:endParaRPr>
                    </a:p>
                    <a:p>
                      <a:pPr algn="ctr">
                        <a:spcAft>
                          <a:spcPts val="0"/>
                        </a:spcAft>
                      </a:pPr>
                      <a:r>
                        <a:rPr lang="en-US" sz="1400" dirty="0">
                          <a:effectLst/>
                        </a:rPr>
                        <a:t> </a:t>
                      </a:r>
                      <a:endParaRPr lang="es-EC" sz="1400" dirty="0">
                        <a:effectLst/>
                      </a:endParaRPr>
                    </a:p>
                    <a:p>
                      <a:pPr algn="ctr">
                        <a:spcAft>
                          <a:spcPts val="0"/>
                        </a:spcAft>
                      </a:pPr>
                      <a:r>
                        <a:rPr lang="en-US" sz="1400" dirty="0">
                          <a:effectLst/>
                        </a:rPr>
                        <a:t>DEVENGADO</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 </a:t>
                      </a:r>
                      <a:endParaRPr lang="es-EC" sz="1400">
                        <a:effectLst/>
                      </a:endParaRPr>
                    </a:p>
                    <a:p>
                      <a:pPr algn="ctr">
                        <a:spcAft>
                          <a:spcPts val="0"/>
                        </a:spcAft>
                      </a:pPr>
                      <a:r>
                        <a:rPr lang="en-US" sz="1400">
                          <a:effectLst/>
                        </a:rPr>
                        <a:t>PORCENTAJE DE EJECUCION INDIVIDUAL</a:t>
                      </a:r>
                      <a:endParaRPr lang="es-EC"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488571">
                <a:tc>
                  <a:txBody>
                    <a:bodyPr/>
                    <a:lstStyle/>
                    <a:p>
                      <a:pPr>
                        <a:spcAft>
                          <a:spcPts val="0"/>
                        </a:spcAft>
                      </a:pPr>
                      <a:r>
                        <a:rPr lang="en-US" sz="1400">
                          <a:effectLst/>
                        </a:rPr>
                        <a:t>71</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1400" dirty="0">
                          <a:effectLst/>
                        </a:rPr>
                        <a:t>Gastos en Personal para Inversión</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53,383.15</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48,547.73</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90,94%</a:t>
                      </a:r>
                      <a:endParaRPr lang="es-EC"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488571">
                <a:tc>
                  <a:txBody>
                    <a:bodyPr/>
                    <a:lstStyle/>
                    <a:p>
                      <a:pPr>
                        <a:spcAft>
                          <a:spcPts val="0"/>
                        </a:spcAft>
                      </a:pPr>
                      <a:r>
                        <a:rPr lang="en-US" sz="1400">
                          <a:effectLst/>
                        </a:rPr>
                        <a:t>73</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1400" dirty="0">
                          <a:effectLst/>
                        </a:rPr>
                        <a:t>Bienes y Servicios para Inversión</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137,178.80</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52,790.10</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38,48%</a:t>
                      </a:r>
                      <a:endParaRPr lang="es-EC"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44286">
                <a:tc>
                  <a:txBody>
                    <a:bodyPr/>
                    <a:lstStyle/>
                    <a:p>
                      <a:pPr>
                        <a:spcAft>
                          <a:spcPts val="0"/>
                        </a:spcAft>
                      </a:pPr>
                      <a:r>
                        <a:rPr lang="en-US" sz="1400">
                          <a:effectLst/>
                        </a:rPr>
                        <a:t>75</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400" dirty="0" err="1">
                          <a:effectLst/>
                        </a:rPr>
                        <a:t>Obras</a:t>
                      </a:r>
                      <a:r>
                        <a:rPr lang="en-US" sz="1400" dirty="0">
                          <a:effectLst/>
                        </a:rPr>
                        <a:t> Públicas (PAPV)</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49,834.84</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0.00</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0,00%</a:t>
                      </a:r>
                      <a:endParaRPr lang="es-EC"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44286">
                <a:tc>
                  <a:txBody>
                    <a:bodyPr/>
                    <a:lstStyle/>
                    <a:p>
                      <a:pPr>
                        <a:spcAft>
                          <a:spcPts val="0"/>
                        </a:spcAft>
                      </a:pPr>
                      <a:r>
                        <a:rPr lang="en-US" sz="1400">
                          <a:effectLst/>
                        </a:rPr>
                        <a:t>77</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400" dirty="0" err="1">
                          <a:effectLst/>
                        </a:rPr>
                        <a:t>Otros</a:t>
                      </a:r>
                      <a:r>
                        <a:rPr lang="en-US" sz="1400" dirty="0">
                          <a:effectLst/>
                        </a:rPr>
                        <a:t> </a:t>
                      </a:r>
                      <a:r>
                        <a:rPr lang="en-US" sz="1400" dirty="0" err="1">
                          <a:effectLst/>
                        </a:rPr>
                        <a:t>Gastos</a:t>
                      </a:r>
                      <a:r>
                        <a:rPr lang="en-US" sz="1400" dirty="0">
                          <a:effectLst/>
                        </a:rPr>
                        <a:t> de </a:t>
                      </a:r>
                      <a:r>
                        <a:rPr lang="en-US" sz="1400" dirty="0" err="1">
                          <a:effectLst/>
                        </a:rPr>
                        <a:t>Inversión</a:t>
                      </a:r>
                      <a:r>
                        <a:rPr lang="en-US" sz="1400" dirty="0">
                          <a:effectLst/>
                        </a:rPr>
                        <a:t> </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15,897.96</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1,670.21</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10,51%</a:t>
                      </a:r>
                      <a:endParaRPr lang="es-EC"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488571">
                <a:tc>
                  <a:txBody>
                    <a:bodyPr/>
                    <a:lstStyle/>
                    <a:p>
                      <a:pPr>
                        <a:spcAft>
                          <a:spcPts val="0"/>
                        </a:spcAft>
                      </a:pPr>
                      <a:r>
                        <a:rPr lang="en-US" sz="1400">
                          <a:effectLst/>
                        </a:rPr>
                        <a:t>78</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1400" dirty="0">
                          <a:effectLst/>
                        </a:rPr>
                        <a:t>Transferencias y Donaciones para Inversión</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4,790.90</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0.00</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0,00%</a:t>
                      </a:r>
                      <a:endParaRPr lang="es-EC"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488571">
                <a:tc>
                  <a:txBody>
                    <a:bodyPr/>
                    <a:lstStyle/>
                    <a:p>
                      <a:pPr>
                        <a:spcAft>
                          <a:spcPts val="0"/>
                        </a:spcAft>
                      </a:pPr>
                      <a:r>
                        <a:rPr lang="en-US" sz="1400">
                          <a:effectLst/>
                        </a:rPr>
                        <a:t>96</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s-EC" sz="1400" dirty="0">
                          <a:effectLst/>
                        </a:rPr>
                        <a:t>Amortización de la Deuda Pública (REGISTRO CONTABLE DIVIDENDO)</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2´108,746.26</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2´070,709.56</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98,20%</a:t>
                      </a:r>
                      <a:endParaRPr lang="es-EC"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488571">
                <a:tc gridSpan="2">
                  <a:txBody>
                    <a:bodyPr/>
                    <a:lstStyle/>
                    <a:p>
                      <a:pPr algn="ctr">
                        <a:spcAft>
                          <a:spcPts val="0"/>
                        </a:spcAft>
                      </a:pPr>
                      <a:r>
                        <a:rPr lang="en-US" sz="1400">
                          <a:effectLst/>
                        </a:rPr>
                        <a:t>TOTAL</a:t>
                      </a:r>
                      <a:endParaRPr lang="es-EC" sz="14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a:txBody>
                    <a:bodyPr/>
                    <a:lstStyle/>
                    <a:p>
                      <a:pPr algn="r">
                        <a:spcAft>
                          <a:spcPts val="0"/>
                        </a:spcAft>
                      </a:pPr>
                      <a:r>
                        <a:rPr lang="en-US" sz="1400">
                          <a:effectLst/>
                        </a:rPr>
                        <a:t>2´369,831.91</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a:effectLst/>
                        </a:rPr>
                        <a:t>2´173,717.60</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400" dirty="0">
                          <a:effectLst/>
                        </a:rPr>
                        <a:t>91,72%</a:t>
                      </a:r>
                      <a:endParaRPr lang="es-EC"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965899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 dirty="0"/>
              <a:t>Gastos de Activos</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532439588"/>
              </p:ext>
            </p:extLst>
          </p:nvPr>
        </p:nvGraphicFramePr>
        <p:xfrm>
          <a:off x="4531862" y="3162615"/>
          <a:ext cx="5571350" cy="1465936"/>
        </p:xfrm>
        <a:graphic>
          <a:graphicData uri="http://schemas.openxmlformats.org/drawingml/2006/table">
            <a:tbl>
              <a:tblPr firstRow="1" firstCol="1" bandRow="1">
                <a:tableStyleId>{5C22544A-7EE6-4342-B048-85BDC9FD1C3A}</a:tableStyleId>
              </a:tblPr>
              <a:tblGrid>
                <a:gridCol w="616125">
                  <a:extLst>
                    <a:ext uri="{9D8B030D-6E8A-4147-A177-3AD203B41FA5}">
                      <a16:colId xmlns:a16="http://schemas.microsoft.com/office/drawing/2014/main" xmlns="" val="20000"/>
                    </a:ext>
                  </a:extLst>
                </a:gridCol>
                <a:gridCol w="1948880">
                  <a:extLst>
                    <a:ext uri="{9D8B030D-6E8A-4147-A177-3AD203B41FA5}">
                      <a16:colId xmlns:a16="http://schemas.microsoft.com/office/drawing/2014/main" xmlns="" val="20001"/>
                    </a:ext>
                  </a:extLst>
                </a:gridCol>
                <a:gridCol w="925646">
                  <a:extLst>
                    <a:ext uri="{9D8B030D-6E8A-4147-A177-3AD203B41FA5}">
                      <a16:colId xmlns:a16="http://schemas.microsoft.com/office/drawing/2014/main" xmlns="" val="20002"/>
                    </a:ext>
                  </a:extLst>
                </a:gridCol>
                <a:gridCol w="945309">
                  <a:extLst>
                    <a:ext uri="{9D8B030D-6E8A-4147-A177-3AD203B41FA5}">
                      <a16:colId xmlns:a16="http://schemas.microsoft.com/office/drawing/2014/main" xmlns="" val="20003"/>
                    </a:ext>
                  </a:extLst>
                </a:gridCol>
                <a:gridCol w="1135390">
                  <a:extLst>
                    <a:ext uri="{9D8B030D-6E8A-4147-A177-3AD203B41FA5}">
                      <a16:colId xmlns:a16="http://schemas.microsoft.com/office/drawing/2014/main" xmlns="" val="20004"/>
                    </a:ext>
                  </a:extLst>
                </a:gridCol>
              </a:tblGrid>
              <a:tr h="1046364">
                <a:tc>
                  <a:txBody>
                    <a:bodyPr/>
                    <a:lstStyle/>
                    <a:p>
                      <a:pPr algn="ctr">
                        <a:spcAft>
                          <a:spcPts val="0"/>
                        </a:spcAft>
                      </a:pPr>
                      <a:r>
                        <a:rPr lang="es-EC" sz="1050" dirty="0">
                          <a:effectLst/>
                        </a:rPr>
                        <a:t> </a:t>
                      </a:r>
                    </a:p>
                    <a:p>
                      <a:pPr algn="ctr">
                        <a:spcAft>
                          <a:spcPts val="0"/>
                        </a:spcAft>
                      </a:pPr>
                      <a:r>
                        <a:rPr lang="en-US" sz="1050" dirty="0">
                          <a:effectLst/>
                        </a:rPr>
                        <a:t>GRUPO GASTO</a:t>
                      </a:r>
                      <a:endParaRPr lang="es-EC" sz="1050" dirty="0">
                        <a:effectLst/>
                        <a:latin typeface="Times New Roman" panose="02020603050405020304" pitchFamily="18" charset="0"/>
                        <a:ea typeface="Times New Roman" panose="02020603050405020304" pitchFamily="18" charset="0"/>
                      </a:endParaRPr>
                    </a:p>
                  </a:txBody>
                  <a:tcPr marL="52930" marR="52930" marT="0" marB="0"/>
                </a:tc>
                <a:tc>
                  <a:txBody>
                    <a:bodyPr/>
                    <a:lstStyle/>
                    <a:p>
                      <a:pPr algn="ctr">
                        <a:spcAft>
                          <a:spcPts val="0"/>
                        </a:spcAft>
                      </a:pPr>
                      <a:r>
                        <a:rPr lang="en-US" sz="1050" dirty="0">
                          <a:effectLst/>
                        </a:rPr>
                        <a:t> </a:t>
                      </a:r>
                      <a:endParaRPr lang="es-EC" sz="1050" dirty="0">
                        <a:effectLst/>
                      </a:endParaRPr>
                    </a:p>
                    <a:p>
                      <a:pPr algn="ctr">
                        <a:spcAft>
                          <a:spcPts val="0"/>
                        </a:spcAft>
                      </a:pPr>
                      <a:r>
                        <a:rPr lang="en-US" sz="1050" dirty="0">
                          <a:effectLst/>
                        </a:rPr>
                        <a:t>DESCRIPCIÓN</a:t>
                      </a:r>
                      <a:endParaRPr lang="es-EC" sz="1050" dirty="0">
                        <a:effectLst/>
                        <a:latin typeface="Times New Roman" panose="02020603050405020304" pitchFamily="18" charset="0"/>
                        <a:ea typeface="Times New Roman" panose="02020603050405020304" pitchFamily="18" charset="0"/>
                      </a:endParaRPr>
                    </a:p>
                  </a:txBody>
                  <a:tcPr marL="52930" marR="52930" marT="0" marB="0"/>
                </a:tc>
                <a:tc>
                  <a:txBody>
                    <a:bodyPr/>
                    <a:lstStyle/>
                    <a:p>
                      <a:pPr algn="ctr">
                        <a:spcAft>
                          <a:spcPts val="0"/>
                        </a:spcAft>
                      </a:pPr>
                      <a:r>
                        <a:rPr lang="en-US" sz="1050" dirty="0">
                          <a:effectLst/>
                        </a:rPr>
                        <a:t> </a:t>
                      </a:r>
                      <a:endParaRPr lang="es-EC" sz="1050" dirty="0">
                        <a:effectLst/>
                      </a:endParaRPr>
                    </a:p>
                    <a:p>
                      <a:pPr algn="ctr">
                        <a:spcAft>
                          <a:spcPts val="0"/>
                        </a:spcAft>
                      </a:pPr>
                      <a:r>
                        <a:rPr lang="en-US" sz="1050" dirty="0">
                          <a:effectLst/>
                        </a:rPr>
                        <a:t>CODIFICADO</a:t>
                      </a:r>
                      <a:endParaRPr lang="es-EC" sz="1050" dirty="0">
                        <a:effectLst/>
                        <a:latin typeface="Times New Roman" panose="02020603050405020304" pitchFamily="18" charset="0"/>
                        <a:ea typeface="Times New Roman" panose="02020603050405020304" pitchFamily="18" charset="0"/>
                      </a:endParaRPr>
                    </a:p>
                  </a:txBody>
                  <a:tcPr marL="52930" marR="52930" marT="0" marB="0"/>
                </a:tc>
                <a:tc>
                  <a:txBody>
                    <a:bodyPr/>
                    <a:lstStyle/>
                    <a:p>
                      <a:pPr algn="ctr">
                        <a:spcAft>
                          <a:spcPts val="0"/>
                        </a:spcAft>
                      </a:pPr>
                      <a:r>
                        <a:rPr lang="en-US" sz="1050" dirty="0">
                          <a:effectLst/>
                        </a:rPr>
                        <a:t> </a:t>
                      </a:r>
                      <a:endParaRPr lang="es-EC" sz="1050" dirty="0">
                        <a:effectLst/>
                      </a:endParaRPr>
                    </a:p>
                    <a:p>
                      <a:pPr algn="ctr">
                        <a:spcAft>
                          <a:spcPts val="0"/>
                        </a:spcAft>
                      </a:pPr>
                      <a:r>
                        <a:rPr lang="en-US" sz="1050" dirty="0">
                          <a:effectLst/>
                        </a:rPr>
                        <a:t>DEVENGADO</a:t>
                      </a:r>
                      <a:endParaRPr lang="es-EC" sz="1050" dirty="0">
                        <a:effectLst/>
                        <a:latin typeface="Times New Roman" panose="02020603050405020304" pitchFamily="18" charset="0"/>
                        <a:ea typeface="Times New Roman" panose="02020603050405020304" pitchFamily="18" charset="0"/>
                      </a:endParaRPr>
                    </a:p>
                  </a:txBody>
                  <a:tcPr marL="52930" marR="52930" marT="0" marB="0"/>
                </a:tc>
                <a:tc>
                  <a:txBody>
                    <a:bodyPr/>
                    <a:lstStyle/>
                    <a:p>
                      <a:pPr algn="ctr">
                        <a:spcAft>
                          <a:spcPts val="0"/>
                        </a:spcAft>
                      </a:pPr>
                      <a:r>
                        <a:rPr lang="en-US" sz="1050">
                          <a:effectLst/>
                        </a:rPr>
                        <a:t> </a:t>
                      </a:r>
                      <a:endParaRPr lang="es-EC" sz="1050">
                        <a:effectLst/>
                      </a:endParaRPr>
                    </a:p>
                    <a:p>
                      <a:pPr algn="ctr">
                        <a:spcAft>
                          <a:spcPts val="0"/>
                        </a:spcAft>
                      </a:pPr>
                      <a:r>
                        <a:rPr lang="en-US" sz="1050">
                          <a:effectLst/>
                        </a:rPr>
                        <a:t>PORCENTAJE DE EJECUCIÓN INDIVIDUAL</a:t>
                      </a:r>
                      <a:endParaRPr lang="es-EC" sz="1050">
                        <a:effectLst/>
                        <a:latin typeface="Times New Roman" panose="02020603050405020304" pitchFamily="18" charset="0"/>
                        <a:ea typeface="Times New Roman" panose="02020603050405020304" pitchFamily="18" charset="0"/>
                      </a:endParaRPr>
                    </a:p>
                  </a:txBody>
                  <a:tcPr marL="52930" marR="52930" marT="0" marB="0"/>
                </a:tc>
                <a:extLst>
                  <a:ext uri="{0D108BD9-81ED-4DB2-BD59-A6C34878D82A}">
                    <a16:rowId xmlns:a16="http://schemas.microsoft.com/office/drawing/2014/main" xmlns="" val="10000"/>
                  </a:ext>
                </a:extLst>
              </a:tr>
              <a:tr h="209786">
                <a:tc>
                  <a:txBody>
                    <a:bodyPr/>
                    <a:lstStyle/>
                    <a:p>
                      <a:pPr algn="ctr">
                        <a:spcAft>
                          <a:spcPts val="0"/>
                        </a:spcAft>
                      </a:pPr>
                      <a:r>
                        <a:rPr lang="en-US" sz="1050">
                          <a:effectLst/>
                        </a:rPr>
                        <a:t>84</a:t>
                      </a:r>
                      <a:endParaRPr lang="es-EC" sz="1050">
                        <a:effectLst/>
                        <a:latin typeface="Times New Roman" panose="02020603050405020304" pitchFamily="18" charset="0"/>
                        <a:ea typeface="Times New Roman" panose="02020603050405020304" pitchFamily="18" charset="0"/>
                      </a:endParaRPr>
                    </a:p>
                  </a:txBody>
                  <a:tcPr marL="52930" marR="52930" marT="0" marB="0"/>
                </a:tc>
                <a:tc>
                  <a:txBody>
                    <a:bodyPr/>
                    <a:lstStyle/>
                    <a:p>
                      <a:pPr algn="just">
                        <a:spcAft>
                          <a:spcPts val="0"/>
                        </a:spcAft>
                      </a:pPr>
                      <a:r>
                        <a:rPr lang="en-US" sz="1050">
                          <a:effectLst/>
                        </a:rPr>
                        <a:t>Bienes de Larga Duración</a:t>
                      </a:r>
                      <a:endParaRPr lang="es-EC" sz="1050">
                        <a:effectLst/>
                        <a:latin typeface="Times New Roman" panose="02020603050405020304" pitchFamily="18" charset="0"/>
                        <a:ea typeface="Times New Roman" panose="02020603050405020304" pitchFamily="18" charset="0"/>
                      </a:endParaRPr>
                    </a:p>
                  </a:txBody>
                  <a:tcPr marL="52930" marR="52930" marT="0" marB="0"/>
                </a:tc>
                <a:tc>
                  <a:txBody>
                    <a:bodyPr/>
                    <a:lstStyle/>
                    <a:p>
                      <a:pPr algn="r">
                        <a:spcAft>
                          <a:spcPts val="0"/>
                        </a:spcAft>
                      </a:pPr>
                      <a:r>
                        <a:rPr lang="en-US" sz="1050">
                          <a:effectLst/>
                        </a:rPr>
                        <a:t>3,400.00</a:t>
                      </a:r>
                      <a:endParaRPr lang="es-EC" sz="1050">
                        <a:effectLst/>
                        <a:latin typeface="Times New Roman" panose="02020603050405020304" pitchFamily="18" charset="0"/>
                        <a:ea typeface="Times New Roman" panose="02020603050405020304" pitchFamily="18" charset="0"/>
                      </a:endParaRPr>
                    </a:p>
                  </a:txBody>
                  <a:tcPr marL="52930" marR="52930" marT="0" marB="0"/>
                </a:tc>
                <a:tc>
                  <a:txBody>
                    <a:bodyPr/>
                    <a:lstStyle/>
                    <a:p>
                      <a:pPr algn="r">
                        <a:spcAft>
                          <a:spcPts val="0"/>
                        </a:spcAft>
                      </a:pPr>
                      <a:r>
                        <a:rPr lang="en-US" sz="1050" dirty="0">
                          <a:effectLst/>
                        </a:rPr>
                        <a:t>2,574.92</a:t>
                      </a:r>
                      <a:endParaRPr lang="es-EC" sz="1050" dirty="0">
                        <a:effectLst/>
                        <a:latin typeface="Times New Roman" panose="02020603050405020304" pitchFamily="18" charset="0"/>
                        <a:ea typeface="Times New Roman" panose="02020603050405020304" pitchFamily="18" charset="0"/>
                      </a:endParaRPr>
                    </a:p>
                  </a:txBody>
                  <a:tcPr marL="52930" marR="52930" marT="0" marB="0"/>
                </a:tc>
                <a:tc>
                  <a:txBody>
                    <a:bodyPr/>
                    <a:lstStyle/>
                    <a:p>
                      <a:pPr algn="r">
                        <a:spcAft>
                          <a:spcPts val="0"/>
                        </a:spcAft>
                      </a:pPr>
                      <a:r>
                        <a:rPr lang="en-US" sz="1050" dirty="0">
                          <a:effectLst/>
                        </a:rPr>
                        <a:t>75,73%</a:t>
                      </a:r>
                      <a:endParaRPr lang="es-EC" sz="1050" dirty="0">
                        <a:effectLst/>
                        <a:latin typeface="Times New Roman" panose="02020603050405020304" pitchFamily="18" charset="0"/>
                        <a:ea typeface="Times New Roman" panose="02020603050405020304" pitchFamily="18" charset="0"/>
                      </a:endParaRPr>
                    </a:p>
                  </a:txBody>
                  <a:tcPr marL="52930" marR="52930" marT="0" marB="0"/>
                </a:tc>
                <a:extLst>
                  <a:ext uri="{0D108BD9-81ED-4DB2-BD59-A6C34878D82A}">
                    <a16:rowId xmlns:a16="http://schemas.microsoft.com/office/drawing/2014/main" xmlns="" val="10001"/>
                  </a:ext>
                </a:extLst>
              </a:tr>
              <a:tr h="209786">
                <a:tc gridSpan="2">
                  <a:txBody>
                    <a:bodyPr/>
                    <a:lstStyle/>
                    <a:p>
                      <a:pPr algn="ctr">
                        <a:spcAft>
                          <a:spcPts val="0"/>
                        </a:spcAft>
                      </a:pPr>
                      <a:r>
                        <a:rPr lang="en-US" sz="1050">
                          <a:effectLst/>
                        </a:rPr>
                        <a:t>TOTAL</a:t>
                      </a:r>
                      <a:endParaRPr lang="es-EC" sz="1050">
                        <a:effectLst/>
                        <a:latin typeface="Times New Roman" panose="02020603050405020304" pitchFamily="18" charset="0"/>
                        <a:ea typeface="Times New Roman" panose="02020603050405020304" pitchFamily="18" charset="0"/>
                      </a:endParaRPr>
                    </a:p>
                  </a:txBody>
                  <a:tcPr marL="52930" marR="52930" marT="0" marB="0"/>
                </a:tc>
                <a:tc hMerge="1">
                  <a:txBody>
                    <a:bodyPr/>
                    <a:lstStyle/>
                    <a:p>
                      <a:endParaRPr lang="es-EC"/>
                    </a:p>
                  </a:txBody>
                  <a:tcPr/>
                </a:tc>
                <a:tc>
                  <a:txBody>
                    <a:bodyPr/>
                    <a:lstStyle/>
                    <a:p>
                      <a:pPr algn="r">
                        <a:spcAft>
                          <a:spcPts val="0"/>
                        </a:spcAft>
                      </a:pPr>
                      <a:r>
                        <a:rPr lang="en-US" sz="1050">
                          <a:effectLst/>
                        </a:rPr>
                        <a:t>3,400.00</a:t>
                      </a:r>
                      <a:endParaRPr lang="es-EC" sz="1050">
                        <a:effectLst/>
                        <a:latin typeface="Times New Roman" panose="02020603050405020304" pitchFamily="18" charset="0"/>
                        <a:ea typeface="Times New Roman" panose="02020603050405020304" pitchFamily="18" charset="0"/>
                      </a:endParaRPr>
                    </a:p>
                  </a:txBody>
                  <a:tcPr marL="52930" marR="52930" marT="0" marB="0"/>
                </a:tc>
                <a:tc>
                  <a:txBody>
                    <a:bodyPr/>
                    <a:lstStyle/>
                    <a:p>
                      <a:pPr algn="r">
                        <a:spcAft>
                          <a:spcPts val="0"/>
                        </a:spcAft>
                      </a:pPr>
                      <a:r>
                        <a:rPr lang="en-US" sz="1050" dirty="0">
                          <a:effectLst/>
                        </a:rPr>
                        <a:t>2,574.92</a:t>
                      </a:r>
                      <a:endParaRPr lang="es-EC" sz="1050" dirty="0">
                        <a:effectLst/>
                        <a:latin typeface="Times New Roman" panose="02020603050405020304" pitchFamily="18" charset="0"/>
                        <a:ea typeface="Times New Roman" panose="02020603050405020304" pitchFamily="18" charset="0"/>
                      </a:endParaRPr>
                    </a:p>
                  </a:txBody>
                  <a:tcPr marL="52930" marR="52930" marT="0" marB="0"/>
                </a:tc>
                <a:tc>
                  <a:txBody>
                    <a:bodyPr/>
                    <a:lstStyle/>
                    <a:p>
                      <a:pPr algn="r">
                        <a:spcAft>
                          <a:spcPts val="0"/>
                        </a:spcAft>
                      </a:pPr>
                      <a:r>
                        <a:rPr lang="en-US" sz="1050" dirty="0">
                          <a:effectLst/>
                        </a:rPr>
                        <a:t>75,73%</a:t>
                      </a:r>
                      <a:endParaRPr lang="es-EC" sz="1050" dirty="0">
                        <a:effectLst/>
                        <a:latin typeface="Times New Roman" panose="02020603050405020304" pitchFamily="18" charset="0"/>
                        <a:ea typeface="Times New Roman" panose="02020603050405020304" pitchFamily="18" charset="0"/>
                      </a:endParaRPr>
                    </a:p>
                  </a:txBody>
                  <a:tcPr marL="52930" marR="52930" marT="0" marB="0"/>
                </a:tc>
                <a:extLst>
                  <a:ext uri="{0D108BD9-81ED-4DB2-BD59-A6C34878D82A}">
                    <a16:rowId xmlns:a16="http://schemas.microsoft.com/office/drawing/2014/main" xmlns="" val="10002"/>
                  </a:ext>
                </a:extLst>
              </a:tr>
            </a:tbl>
          </a:graphicData>
        </a:graphic>
      </p:graphicFrame>
      <p:sp>
        <p:nvSpPr>
          <p:cNvPr id="4" name="Marcador de texto 3"/>
          <p:cNvSpPr>
            <a:spLocks noGrp="1"/>
          </p:cNvSpPr>
          <p:nvPr>
            <p:ph type="body" sz="half" idx="2"/>
          </p:nvPr>
        </p:nvSpPr>
        <p:spPr>
          <a:xfrm>
            <a:off x="677334" y="2777070"/>
            <a:ext cx="3854528" cy="2209710"/>
          </a:xfrm>
        </p:spPr>
        <p:txBody>
          <a:bodyPr/>
          <a:lstStyle/>
          <a:p>
            <a:r>
              <a:rPr lang="es-EC" dirty="0"/>
              <a:t>En los Gastos De Activos tenemos la compra de Bienes Muebles de Larga Duración como mobiliarios, maquinarias y equipos; equipos, sistemas y paquetes informáticos, gastos que se encuentran en los grupos del clasificador presupuestario que a continuación se detalla:</a:t>
            </a:r>
          </a:p>
          <a:p>
            <a:r>
              <a:rPr lang="es-EC" dirty="0"/>
              <a:t> </a:t>
            </a:r>
          </a:p>
          <a:p>
            <a:r>
              <a:rPr lang="es-EC" dirty="0"/>
              <a:t>Grupo 84.- BIENES DE LARGA DURACION</a:t>
            </a:r>
          </a:p>
          <a:p>
            <a:endParaRPr lang="es-EC" dirty="0"/>
          </a:p>
        </p:txBody>
      </p:sp>
    </p:spTree>
    <p:extLst>
      <p:ext uri="{BB962C8B-B14F-4D97-AF65-F5344CB8AC3E}">
        <p14:creationId xmlns:p14="http://schemas.microsoft.com/office/powerpoint/2010/main" val="1092838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 dirty="0"/>
              <a:t>TOTAL DEL GASTO AÑO 2023</a:t>
            </a:r>
            <a:endParaRPr lang="es-EC" dirty="0"/>
          </a:p>
        </p:txBody>
      </p:sp>
      <p:sp>
        <p:nvSpPr>
          <p:cNvPr id="3" name="Marcador de contenido 2"/>
          <p:cNvSpPr>
            <a:spLocks noGrp="1"/>
          </p:cNvSpPr>
          <p:nvPr>
            <p:ph idx="1"/>
          </p:nvPr>
        </p:nvSpPr>
        <p:spPr/>
        <p:txBody>
          <a:bodyPr/>
          <a:lstStyle/>
          <a:p>
            <a:r>
              <a:rPr lang="es-EC" dirty="0"/>
              <a:t>La ejecución presupuestaria total todos los programas fue de un 90,88%. Asignación inicial estuvo de $2´508,302.93</a:t>
            </a:r>
            <a:r>
              <a:rPr lang="es-EC" b="1" dirty="0"/>
              <a:t> </a:t>
            </a:r>
            <a:r>
              <a:rPr lang="es-EC" dirty="0"/>
              <a:t>y el comprometido fue de $2´279,445.52</a:t>
            </a:r>
          </a:p>
          <a:p>
            <a:pPr marL="0" indent="0">
              <a:buNone/>
            </a:pPr>
            <a:r>
              <a:rPr lang="es-EC" dirty="0"/>
              <a:t> </a:t>
            </a:r>
          </a:p>
          <a:p>
            <a:r>
              <a:rPr lang="es-EC" u="sng" dirty="0"/>
              <a:t>PRESUPUESTO 2023 CODIFICADO		____________2´508,302.93</a:t>
            </a:r>
            <a:endParaRPr lang="es-EC" dirty="0"/>
          </a:p>
          <a:p>
            <a:pPr marL="0" indent="0">
              <a:buNone/>
            </a:pPr>
            <a:r>
              <a:rPr lang="es-EC" dirty="0"/>
              <a:t> </a:t>
            </a:r>
          </a:p>
          <a:p>
            <a:r>
              <a:rPr lang="es-EC" u="sng" dirty="0"/>
              <a:t>PRESUPUESTO 2023 EJECUTADO	__________________ 2´279,445.52</a:t>
            </a:r>
            <a:endParaRPr lang="es-EC" dirty="0"/>
          </a:p>
          <a:p>
            <a:pPr marL="0" indent="0">
              <a:buNone/>
            </a:pPr>
            <a:endParaRPr lang="es-EC" dirty="0"/>
          </a:p>
          <a:p>
            <a:r>
              <a:rPr lang="es-EC" u="sng" dirty="0"/>
              <a:t>PORCENTAJE PRESUPUESTO EJECUTADO		   ___90,88%</a:t>
            </a:r>
            <a:endParaRPr lang="es-EC" dirty="0"/>
          </a:p>
          <a:p>
            <a:endParaRPr lang="es-EC" dirty="0"/>
          </a:p>
        </p:txBody>
      </p:sp>
    </p:spTree>
    <p:extLst>
      <p:ext uri="{BB962C8B-B14F-4D97-AF65-F5344CB8AC3E}">
        <p14:creationId xmlns:p14="http://schemas.microsoft.com/office/powerpoint/2010/main" val="3890100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 dirty="0"/>
              <a:t>ESTADO DE SITUACIÓN FINANCIERA</a:t>
            </a:r>
            <a:endParaRPr lang="es-EC" dirty="0"/>
          </a:p>
        </p:txBody>
      </p:sp>
      <p:sp>
        <p:nvSpPr>
          <p:cNvPr id="3" name="Marcador de contenido 2"/>
          <p:cNvSpPr>
            <a:spLocks noGrp="1"/>
          </p:cNvSpPr>
          <p:nvPr>
            <p:ph idx="1"/>
          </p:nvPr>
        </p:nvSpPr>
        <p:spPr/>
        <p:txBody>
          <a:bodyPr>
            <a:normAutofit fontScale="92500" lnSpcReduction="10000"/>
          </a:bodyPr>
          <a:lstStyle/>
          <a:p>
            <a:r>
              <a:rPr lang="es-EC" dirty="0"/>
              <a:t>Al término del periodo fiscal al 31 de Diciembre de 2023, la Situación Financiera de Emuvivienda-Ep se expresa de la siguiente manera:</a:t>
            </a:r>
          </a:p>
          <a:p>
            <a:pPr marL="0" indent="0">
              <a:buNone/>
            </a:pPr>
            <a:r>
              <a:rPr lang="es-EC" dirty="0"/>
              <a:t> </a:t>
            </a:r>
          </a:p>
          <a:p>
            <a:r>
              <a:rPr lang="es-EC" u="sng" dirty="0"/>
              <a:t>ACTIVOS		        ____                     17, 587,265.25</a:t>
            </a:r>
            <a:endParaRPr lang="es-EC" dirty="0"/>
          </a:p>
          <a:p>
            <a:pPr marL="0" indent="0">
              <a:buNone/>
            </a:pPr>
            <a:r>
              <a:rPr lang="es-EC" dirty="0"/>
              <a:t> </a:t>
            </a:r>
          </a:p>
          <a:p>
            <a:r>
              <a:rPr lang="es-EC" u="sng" dirty="0"/>
              <a:t>PASIVOS		____                                6, 293,992.93</a:t>
            </a:r>
            <a:endParaRPr lang="es-EC" dirty="0"/>
          </a:p>
          <a:p>
            <a:pPr marL="0" indent="0">
              <a:buNone/>
            </a:pPr>
            <a:r>
              <a:rPr lang="es-EC" dirty="0"/>
              <a:t> </a:t>
            </a:r>
          </a:p>
          <a:p>
            <a:r>
              <a:rPr lang="es-EC" u="sng" dirty="0"/>
              <a:t>PATRIMONIO		    __________              11, 293,272.32</a:t>
            </a:r>
            <a:endParaRPr lang="es-EC" dirty="0"/>
          </a:p>
          <a:p>
            <a:pPr marL="0" indent="0">
              <a:buNone/>
            </a:pPr>
            <a:r>
              <a:rPr lang="es-EC" dirty="0"/>
              <a:t> </a:t>
            </a:r>
          </a:p>
          <a:p>
            <a:r>
              <a:rPr lang="es-EC" u="sng" dirty="0"/>
              <a:t>TOTAL PASIVOS + PATRIMONIO   _____   17, 587,265.25</a:t>
            </a:r>
            <a:endParaRPr lang="es-EC" dirty="0"/>
          </a:p>
          <a:p>
            <a:pPr marL="0" indent="0">
              <a:buNone/>
            </a:pPr>
            <a:r>
              <a:rPr lang="es-EC" dirty="0"/>
              <a:t> </a:t>
            </a:r>
          </a:p>
          <a:p>
            <a:endParaRPr lang="es-EC" dirty="0"/>
          </a:p>
        </p:txBody>
      </p:sp>
    </p:spTree>
    <p:extLst>
      <p:ext uri="{BB962C8B-B14F-4D97-AF65-F5344CB8AC3E}">
        <p14:creationId xmlns:p14="http://schemas.microsoft.com/office/powerpoint/2010/main" val="2745962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2B0A84-101A-C106-5AFB-FE099236C422}"/>
              </a:ext>
            </a:extLst>
          </p:cNvPr>
          <p:cNvSpPr>
            <a:spLocks noGrp="1"/>
          </p:cNvSpPr>
          <p:nvPr>
            <p:ph type="title"/>
          </p:nvPr>
        </p:nvSpPr>
        <p:spPr>
          <a:xfrm>
            <a:off x="1583267" y="2463800"/>
            <a:ext cx="8596668" cy="1320800"/>
          </a:xfrm>
        </p:spPr>
        <p:txBody>
          <a:bodyPr/>
          <a:lstStyle/>
          <a:p>
            <a:pPr algn="ctr"/>
            <a:r>
              <a:rPr lang="es-ES" dirty="0"/>
              <a:t>PREGUNTAS CIUDADAS</a:t>
            </a:r>
            <a:br>
              <a:rPr lang="es-ES" dirty="0"/>
            </a:br>
            <a:r>
              <a:rPr lang="es-ES" dirty="0"/>
              <a:t>DEL 20 AL 29 DE FEBRERO 2024</a:t>
            </a:r>
            <a:endParaRPr lang="es-EC" dirty="0"/>
          </a:p>
        </p:txBody>
      </p:sp>
    </p:spTree>
    <p:extLst>
      <p:ext uri="{BB962C8B-B14F-4D97-AF65-F5344CB8AC3E}">
        <p14:creationId xmlns:p14="http://schemas.microsoft.com/office/powerpoint/2010/main" val="873566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DA87465-0515-5CDF-F70A-0F2471531B34}"/>
              </a:ext>
            </a:extLst>
          </p:cNvPr>
          <p:cNvSpPr>
            <a:spLocks noGrp="1"/>
          </p:cNvSpPr>
          <p:nvPr>
            <p:ph type="title"/>
          </p:nvPr>
        </p:nvSpPr>
        <p:spPr>
          <a:xfrm>
            <a:off x="2192868" y="2768600"/>
            <a:ext cx="8596668" cy="982133"/>
          </a:xfrm>
        </p:spPr>
        <p:txBody>
          <a:bodyPr/>
          <a:lstStyle/>
          <a:p>
            <a:r>
              <a:rPr lang="es-ES" dirty="0"/>
              <a:t>GRACIAS POR SU ATENCIÓN.</a:t>
            </a:r>
            <a:endParaRPr lang="es-EC" dirty="0"/>
          </a:p>
        </p:txBody>
      </p:sp>
    </p:spTree>
    <p:extLst>
      <p:ext uri="{BB962C8B-B14F-4D97-AF65-F5344CB8AC3E}">
        <p14:creationId xmlns:p14="http://schemas.microsoft.com/office/powerpoint/2010/main" val="1792312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F3FE1D-F87D-F013-E075-5B29369225C6}"/>
              </a:ext>
            </a:extLst>
          </p:cNvPr>
          <p:cNvSpPr>
            <a:spLocks noGrp="1"/>
          </p:cNvSpPr>
          <p:nvPr>
            <p:ph type="title"/>
          </p:nvPr>
        </p:nvSpPr>
        <p:spPr>
          <a:xfrm>
            <a:off x="677334" y="901699"/>
            <a:ext cx="8596668" cy="5651501"/>
          </a:xfrm>
        </p:spPr>
        <p:txBody>
          <a:bodyPr>
            <a:normAutofit/>
          </a:bodyPr>
          <a:lstStyle/>
          <a:p>
            <a:pPr>
              <a:lnSpc>
                <a:spcPct val="107000"/>
              </a:lnSpc>
              <a:spcAft>
                <a:spcPts val="800"/>
              </a:spcAft>
            </a:pPr>
            <a:r>
              <a:rPr lang="es-EC" sz="2800" b="1" u="sng" dirty="0">
                <a:solidFill>
                  <a:schemeClr val="accent2">
                    <a:lumMod val="50000"/>
                  </a:schemeClr>
                </a:solidFill>
                <a:latin typeface="Baskerville Old Face" panose="02020602080505020303" pitchFamily="18" charset="0"/>
              </a:rPr>
              <a:t>PROYECTO “MI CASITA LINDA”</a:t>
            </a:r>
            <a:br>
              <a:rPr lang="es-EC" sz="2800" b="1" u="sng" dirty="0">
                <a:solidFill>
                  <a:schemeClr val="accent2">
                    <a:lumMod val="50000"/>
                  </a:schemeClr>
                </a:solidFill>
                <a:latin typeface="Baskerville Old Face" panose="02020602080505020303" pitchFamily="18" charset="0"/>
              </a:rPr>
            </a:br>
            <a:r>
              <a:rPr lang="es-EC" sz="1800" dirty="0">
                <a:effectLst/>
                <a:latin typeface="Times New Roman" panose="02020603050405020304" pitchFamily="18" charset="0"/>
                <a:ea typeface="Calibri" panose="020F0502020204030204" pitchFamily="34" charset="0"/>
              </a:rPr>
              <a:t/>
            </a:r>
            <a:br>
              <a:rPr lang="es-EC" sz="1800" dirty="0">
                <a:effectLst/>
                <a:latin typeface="Times New Roman" panose="02020603050405020304" pitchFamily="18" charset="0"/>
                <a:ea typeface="Calibri" panose="020F0502020204030204" pitchFamily="34" charset="0"/>
              </a:rPr>
            </a:br>
            <a:r>
              <a:rPr lang="es-EC" sz="1600" dirty="0">
                <a:solidFill>
                  <a:schemeClr val="tx1"/>
                </a:solidFill>
                <a:latin typeface="Baskerville Old Face" panose="02020602080505020303" pitchFamily="18" charset="0"/>
              </a:rPr>
              <a:t>Entre las gestiones realizadas a fin de reactivar el Proyecto Mi Casita Linda se ha contado con el apoyo de la Ing. María de Carmen Aquino, alcaldesa del Cantón y presidenta del Directorio de EMUVIVIENDA EP. así también la colaboración de las Empresas Públicas Municipales. </a:t>
            </a:r>
            <a:br>
              <a:rPr lang="es-EC" sz="1600" dirty="0">
                <a:solidFill>
                  <a:schemeClr val="tx1"/>
                </a:solidFill>
                <a:latin typeface="Baskerville Old Face" panose="02020602080505020303" pitchFamily="18" charset="0"/>
              </a:rPr>
            </a:br>
            <a:r>
              <a:rPr lang="es-EC" sz="1600" dirty="0">
                <a:solidFill>
                  <a:schemeClr val="tx1"/>
                </a:solidFill>
                <a:latin typeface="Baskerville Old Face" panose="02020602080505020303" pitchFamily="18" charset="0"/>
              </a:rPr>
              <a:t/>
            </a:r>
            <a:br>
              <a:rPr lang="es-EC" sz="1600" dirty="0">
                <a:solidFill>
                  <a:schemeClr val="tx1"/>
                </a:solidFill>
                <a:latin typeface="Baskerville Old Face" panose="02020602080505020303" pitchFamily="18" charset="0"/>
              </a:rPr>
            </a:br>
            <a:r>
              <a:rPr lang="es-EC" sz="1800" b="1" dirty="0">
                <a:solidFill>
                  <a:schemeClr val="accent2">
                    <a:lumMod val="75000"/>
                  </a:schemeClr>
                </a:solidFill>
                <a:effectLst/>
                <a:latin typeface="Times New Roman" panose="02020603050405020304" pitchFamily="18" charset="0"/>
                <a:ea typeface="Calibri" panose="020F0502020204030204" pitchFamily="34" charset="0"/>
              </a:rPr>
              <a:t>LIMPIEZA DE CIUDADELA</a:t>
            </a:r>
            <a:r>
              <a:rPr lang="es-EC" sz="1800" b="1" dirty="0">
                <a:effectLst/>
                <a:latin typeface="Times New Roman" panose="02020603050405020304" pitchFamily="18" charset="0"/>
                <a:ea typeface="Calibri" panose="020F0502020204030204" pitchFamily="34" charset="0"/>
              </a:rPr>
              <a:t/>
            </a:r>
            <a:br>
              <a:rPr lang="es-EC" sz="1800" b="1" dirty="0">
                <a:effectLst/>
                <a:latin typeface="Times New Roman" panose="02020603050405020304" pitchFamily="18" charset="0"/>
                <a:ea typeface="Calibri" panose="020F0502020204030204" pitchFamily="34" charset="0"/>
              </a:rPr>
            </a:br>
            <a:r>
              <a:rPr lang="es-EC" sz="1600" dirty="0">
                <a:solidFill>
                  <a:schemeClr val="tx1"/>
                </a:solidFill>
                <a:latin typeface="Baskerville Old Face" panose="02020602080505020303" pitchFamily="18" charset="0"/>
              </a:rPr>
              <a:t>Considerando que la reactivación del proyecto depende de la imagen de la Ciudadela se iniciaron los trabajos de limpieza de maleza y escombros en el perímetro construido, limpieza interior de viviendas y mantenimiento de las mismas. </a:t>
            </a:r>
            <a:br>
              <a:rPr lang="es-EC" sz="1600" dirty="0">
                <a:solidFill>
                  <a:schemeClr val="tx1"/>
                </a:solidFill>
                <a:latin typeface="Baskerville Old Face" panose="02020602080505020303" pitchFamily="18" charset="0"/>
              </a:rPr>
            </a:br>
            <a:endParaRPr lang="es-EC" sz="1600" dirty="0">
              <a:solidFill>
                <a:schemeClr val="tx1"/>
              </a:solidFill>
              <a:latin typeface="Baskerville Old Face" panose="02020602080505020303" pitchFamily="18" charset="0"/>
            </a:endParaRPr>
          </a:p>
        </p:txBody>
      </p:sp>
      <p:pic>
        <p:nvPicPr>
          <p:cNvPr id="3" name="Imagen 2">
            <a:extLst>
              <a:ext uri="{FF2B5EF4-FFF2-40B4-BE49-F238E27FC236}">
                <a16:creationId xmlns:a16="http://schemas.microsoft.com/office/drawing/2014/main" xmlns="" id="{2BB09CE0-38D7-2337-AE25-8257FFD123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34" y="304800"/>
            <a:ext cx="1828799" cy="304800"/>
          </a:xfrm>
          <a:prstGeom prst="rect">
            <a:avLst/>
          </a:prstGeom>
        </p:spPr>
      </p:pic>
      <p:pic>
        <p:nvPicPr>
          <p:cNvPr id="4" name="Imagen 3">
            <a:extLst>
              <a:ext uri="{FF2B5EF4-FFF2-40B4-BE49-F238E27FC236}">
                <a16:creationId xmlns:a16="http://schemas.microsoft.com/office/drawing/2014/main" xmlns="" id="{84C70BE4-D9FC-8F5D-1299-1F608D75D9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93" t="15821" r="1293" b="40492"/>
          <a:stretch/>
        </p:blipFill>
        <p:spPr bwMode="auto">
          <a:xfrm>
            <a:off x="888735" y="3970867"/>
            <a:ext cx="2599637" cy="2582333"/>
          </a:xfrm>
          <a:prstGeom prst="rect">
            <a:avLst/>
          </a:prstGeom>
          <a:noFill/>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xmlns="" id="{34353928-C00B-C3EB-735A-4499C83E14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162" b="32725"/>
          <a:stretch/>
        </p:blipFill>
        <p:spPr bwMode="auto">
          <a:xfrm>
            <a:off x="3942875" y="3970867"/>
            <a:ext cx="1890658" cy="2582333"/>
          </a:xfrm>
          <a:prstGeom prst="rect">
            <a:avLst/>
          </a:prstGeom>
          <a:noFill/>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xmlns="" id="{7CF294C5-5FEE-79F6-A4F5-DA34E5CEA88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2672" y="3970867"/>
            <a:ext cx="3021330" cy="2582333"/>
          </a:xfrm>
          <a:prstGeom prst="rect">
            <a:avLst/>
          </a:prstGeom>
          <a:noFill/>
          <a:ln>
            <a:noFill/>
          </a:ln>
        </p:spPr>
      </p:pic>
    </p:spTree>
    <p:extLst>
      <p:ext uri="{BB962C8B-B14F-4D97-AF65-F5344CB8AC3E}">
        <p14:creationId xmlns:p14="http://schemas.microsoft.com/office/powerpoint/2010/main" val="276812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663BD2F4-5E71-B991-DFA4-9666F5924168}"/>
              </a:ext>
            </a:extLst>
          </p:cNvPr>
          <p:cNvSpPr>
            <a:spLocks noGrp="1"/>
          </p:cNvSpPr>
          <p:nvPr>
            <p:ph type="title"/>
          </p:nvPr>
        </p:nvSpPr>
        <p:spPr>
          <a:xfrm>
            <a:off x="677863" y="609599"/>
            <a:ext cx="8596312" cy="5774267"/>
          </a:xfrm>
        </p:spPr>
        <p:txBody>
          <a:bodyPr>
            <a:normAutofit/>
          </a:bodyPr>
          <a:lstStyle/>
          <a:p>
            <a:pPr>
              <a:lnSpc>
                <a:spcPct val="107000"/>
              </a:lnSpc>
              <a:spcAft>
                <a:spcPts val="800"/>
              </a:spcAft>
            </a:pPr>
            <a:r>
              <a:rPr lang="es-EC" sz="1800" b="1" dirty="0">
                <a:solidFill>
                  <a:schemeClr val="accent2">
                    <a:lumMod val="75000"/>
                  </a:schemeClr>
                </a:solidFill>
                <a:latin typeface="Times New Roman" panose="02020603050405020304" pitchFamily="18" charset="0"/>
                <a:ea typeface="Calibri" panose="020F0502020204030204" pitchFamily="34" charset="0"/>
              </a:rPr>
              <a:t>CONSTRUCCIÓN GARITA</a:t>
            </a:r>
            <a:r>
              <a:rPr lang="es-EC" sz="1800" dirty="0">
                <a:effectLst/>
                <a:latin typeface="Times New Roman" panose="02020603050405020304" pitchFamily="18" charset="0"/>
                <a:ea typeface="Times New Roman" panose="02020603050405020304" pitchFamily="18" charset="0"/>
              </a:rPr>
              <a:t/>
            </a:r>
            <a:br>
              <a:rPr lang="es-EC" sz="1800" dirty="0">
                <a:effectLst/>
                <a:latin typeface="Times New Roman" panose="02020603050405020304" pitchFamily="18" charset="0"/>
                <a:ea typeface="Times New Roman" panose="02020603050405020304" pitchFamily="18" charset="0"/>
              </a:rPr>
            </a:br>
            <a:r>
              <a:rPr lang="es-EC" sz="1800" dirty="0">
                <a:effectLst/>
                <a:latin typeface="Times New Roman" panose="02020603050405020304" pitchFamily="18" charset="0"/>
                <a:ea typeface="Times New Roman" panose="02020603050405020304" pitchFamily="18" charset="0"/>
              </a:rPr>
              <a:t/>
            </a:r>
            <a:br>
              <a:rPr lang="es-EC" sz="1800" dirty="0">
                <a:effectLst/>
                <a:latin typeface="Times New Roman" panose="02020603050405020304" pitchFamily="18" charset="0"/>
                <a:ea typeface="Times New Roman" panose="02020603050405020304" pitchFamily="18" charset="0"/>
              </a:rPr>
            </a:br>
            <a:r>
              <a:rPr lang="es-EC" sz="1600" dirty="0">
                <a:solidFill>
                  <a:schemeClr val="tx1"/>
                </a:solidFill>
                <a:latin typeface="Baskerville Old Face" panose="02020602080505020303" pitchFamily="18" charset="0"/>
              </a:rPr>
              <a:t>Mediante Resolución N°043 de Directorio, se aprobó la construcción del avance inicial de la Garita de ingreso y el cerramiento perimetral a fin de darle seguridad a los habitantes. Por lo que en el mes de julio de 2023 se iniciaron los trabajos correspondientes. </a:t>
            </a:r>
            <a:r>
              <a:rPr lang="es-EC" sz="1800" dirty="0">
                <a:effectLst/>
                <a:latin typeface="Times New Roman" panose="02020603050405020304" pitchFamily="18" charset="0"/>
                <a:ea typeface="Times New Roman" panose="02020603050405020304" pitchFamily="18" charset="0"/>
              </a:rPr>
              <a:t/>
            </a:r>
            <a:br>
              <a:rPr lang="es-EC" sz="1800" dirty="0">
                <a:effectLst/>
                <a:latin typeface="Times New Roman" panose="02020603050405020304" pitchFamily="18" charset="0"/>
                <a:ea typeface="Times New Roman" panose="02020603050405020304" pitchFamily="18" charset="0"/>
              </a:rPr>
            </a:br>
            <a:r>
              <a:rPr lang="es-EC" sz="1600" dirty="0">
                <a:solidFill>
                  <a:schemeClr val="tx1"/>
                </a:solidFill>
                <a:latin typeface="Baskerville Old Face" panose="02020602080505020303" pitchFamily="18" charset="0"/>
              </a:rPr>
              <a:t/>
            </a:r>
            <a:br>
              <a:rPr lang="es-EC" sz="1600" dirty="0">
                <a:solidFill>
                  <a:schemeClr val="tx1"/>
                </a:solidFill>
                <a:latin typeface="Baskerville Old Face" panose="02020602080505020303" pitchFamily="18" charset="0"/>
              </a:rPr>
            </a:br>
            <a:endParaRPr lang="es-EC" sz="1600" dirty="0">
              <a:solidFill>
                <a:schemeClr val="tx1"/>
              </a:solidFill>
              <a:latin typeface="Baskerville Old Face" panose="02020602080505020303" pitchFamily="18" charset="0"/>
            </a:endParaRPr>
          </a:p>
        </p:txBody>
      </p:sp>
      <p:pic>
        <p:nvPicPr>
          <p:cNvPr id="4" name="Imagen 3">
            <a:extLst>
              <a:ext uri="{FF2B5EF4-FFF2-40B4-BE49-F238E27FC236}">
                <a16:creationId xmlns:a16="http://schemas.microsoft.com/office/drawing/2014/main" xmlns="" id="{6469BB49-1DB1-05B8-F867-67674D36C7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256" b="18708"/>
          <a:stretch/>
        </p:blipFill>
        <p:spPr bwMode="auto">
          <a:xfrm>
            <a:off x="7790221" y="3398732"/>
            <a:ext cx="2583815" cy="2849670"/>
          </a:xfrm>
          <a:prstGeom prst="rect">
            <a:avLst/>
          </a:prstGeom>
          <a:noFill/>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xmlns="" id="{30FE295F-79D4-DC34-63B8-7149331242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7918" y="2739494"/>
            <a:ext cx="2999105" cy="2249805"/>
          </a:xfrm>
          <a:prstGeom prst="rect">
            <a:avLst/>
          </a:prstGeom>
          <a:noFill/>
          <a:ln>
            <a:noFill/>
          </a:ln>
        </p:spPr>
      </p:pic>
      <p:pic>
        <p:nvPicPr>
          <p:cNvPr id="6" name="Imagen 5">
            <a:extLst>
              <a:ext uri="{FF2B5EF4-FFF2-40B4-BE49-F238E27FC236}">
                <a16:creationId xmlns:a16="http://schemas.microsoft.com/office/drawing/2014/main" xmlns="" id="{76162B24-ECF8-0467-2332-879DC12C7B4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248" y="3496732"/>
            <a:ext cx="3145472" cy="2359597"/>
          </a:xfrm>
          <a:prstGeom prst="rect">
            <a:avLst/>
          </a:prstGeom>
          <a:noFill/>
          <a:ln>
            <a:noFill/>
          </a:ln>
        </p:spPr>
      </p:pic>
    </p:spTree>
    <p:extLst>
      <p:ext uri="{BB962C8B-B14F-4D97-AF65-F5344CB8AC3E}">
        <p14:creationId xmlns:p14="http://schemas.microsoft.com/office/powerpoint/2010/main" val="313924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2EB6FA7E-E0CC-D419-5B18-07B600FFB5CB}"/>
              </a:ext>
            </a:extLst>
          </p:cNvPr>
          <p:cNvSpPr txBox="1">
            <a:spLocks/>
          </p:cNvSpPr>
          <p:nvPr/>
        </p:nvSpPr>
        <p:spPr>
          <a:xfrm>
            <a:off x="601490" y="541866"/>
            <a:ext cx="8596312" cy="577426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lnSpc>
                <a:spcPct val="107000"/>
              </a:lnSpc>
              <a:spcAft>
                <a:spcPts val="800"/>
              </a:spcAft>
            </a:pPr>
            <a:endParaRPr lang="es-EC" sz="1800" b="1" dirty="0">
              <a:solidFill>
                <a:schemeClr val="accent2">
                  <a:lumMod val="75000"/>
                </a:schemeClr>
              </a:solidFill>
              <a:latin typeface="Times New Roman" panose="02020603050405020304" pitchFamily="18" charset="0"/>
              <a:ea typeface="Calibri" panose="020F0502020204030204" pitchFamily="34" charset="0"/>
            </a:endParaRPr>
          </a:p>
          <a:p>
            <a:pPr algn="just">
              <a:lnSpc>
                <a:spcPct val="107000"/>
              </a:lnSpc>
              <a:spcAft>
                <a:spcPts val="800"/>
              </a:spcAft>
            </a:pPr>
            <a:r>
              <a:rPr lang="es-EC" sz="1800" b="1" dirty="0">
                <a:solidFill>
                  <a:schemeClr val="accent2">
                    <a:lumMod val="75000"/>
                  </a:schemeClr>
                </a:solidFill>
                <a:latin typeface="Times New Roman" panose="02020603050405020304" pitchFamily="18" charset="0"/>
                <a:ea typeface="Calibri" panose="020F0502020204030204" pitchFamily="34" charset="0"/>
              </a:rPr>
              <a:t>ASFALTADO VÍA DE INGRESO</a:t>
            </a:r>
          </a:p>
          <a:p>
            <a:r>
              <a:rPr lang="es-EC" sz="1600" dirty="0">
                <a:solidFill>
                  <a:schemeClr val="tx1"/>
                </a:solidFill>
                <a:latin typeface="Baskerville Old Face" panose="02020602080505020303" pitchFamily="18" charset="0"/>
              </a:rPr>
              <a:t>Durante el mes de agosto 2023, se inició la conformación de la vía de acceso y el asfaltado de la misma, lo cual fue de gran aporte para impulsar las ventas y mejorar la imagen del ingreso de la ciudadela. </a:t>
            </a:r>
            <a:r>
              <a:rPr lang="es-EC" sz="1800" dirty="0">
                <a:latin typeface="Times New Roman" panose="02020603050405020304" pitchFamily="18" charset="0"/>
                <a:ea typeface="Times New Roman" panose="02020603050405020304" pitchFamily="18" charset="0"/>
              </a:rPr>
              <a:t/>
            </a:r>
            <a:br>
              <a:rPr lang="es-EC" sz="1800" dirty="0">
                <a:latin typeface="Times New Roman" panose="02020603050405020304" pitchFamily="18" charset="0"/>
                <a:ea typeface="Times New Roman" panose="02020603050405020304" pitchFamily="18" charset="0"/>
              </a:rPr>
            </a:br>
            <a:r>
              <a:rPr lang="es-EC" sz="1600" dirty="0">
                <a:solidFill>
                  <a:schemeClr val="tx1"/>
                </a:solidFill>
                <a:latin typeface="Baskerville Old Face" panose="02020602080505020303" pitchFamily="18" charset="0"/>
              </a:rPr>
              <a:t/>
            </a:r>
            <a:br>
              <a:rPr lang="es-EC" sz="1600" dirty="0">
                <a:solidFill>
                  <a:schemeClr val="tx1"/>
                </a:solidFill>
                <a:latin typeface="Baskerville Old Face" panose="02020602080505020303" pitchFamily="18" charset="0"/>
              </a:rPr>
            </a:br>
            <a:endParaRPr lang="es-EC" sz="1600" dirty="0">
              <a:solidFill>
                <a:schemeClr val="tx1"/>
              </a:solidFill>
              <a:latin typeface="Baskerville Old Face" panose="02020602080505020303" pitchFamily="18" charset="0"/>
            </a:endParaRPr>
          </a:p>
        </p:txBody>
      </p:sp>
      <p:pic>
        <p:nvPicPr>
          <p:cNvPr id="4" name="Imagen 3">
            <a:extLst>
              <a:ext uri="{FF2B5EF4-FFF2-40B4-BE49-F238E27FC236}">
                <a16:creationId xmlns:a16="http://schemas.microsoft.com/office/drawing/2014/main" xmlns="" id="{AA42BA0A-F80D-7ECD-594A-E1C8FC2609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1343"/>
          <a:stretch/>
        </p:blipFill>
        <p:spPr bwMode="auto">
          <a:xfrm>
            <a:off x="6757247" y="2243288"/>
            <a:ext cx="2707640" cy="2853690"/>
          </a:xfrm>
          <a:prstGeom prst="rect">
            <a:avLst/>
          </a:prstGeom>
          <a:noFill/>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xmlns="" id="{C3582FF7-85DD-67B7-D6F8-B651D57F0D87}"/>
              </a:ext>
            </a:extLst>
          </p:cNvPr>
          <p:cNvPicPr>
            <a:picLocks noChangeAspect="1"/>
          </p:cNvPicPr>
          <p:nvPr/>
        </p:nvPicPr>
        <p:blipFill rotWithShape="1">
          <a:blip r:embed="rId3">
            <a:extLst>
              <a:ext uri="{28A0092B-C50C-407E-A947-70E740481C1C}">
                <a14:useLocalDpi xmlns:a14="http://schemas.microsoft.com/office/drawing/2010/main" val="0"/>
              </a:ext>
            </a:extLst>
          </a:blip>
          <a:srcRect t="10747" b="36322"/>
          <a:stretch/>
        </p:blipFill>
        <p:spPr bwMode="auto">
          <a:xfrm>
            <a:off x="3480738" y="2252088"/>
            <a:ext cx="2837815" cy="2827655"/>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xmlns="" id="{8C5E78C3-A252-1691-1D3F-861D2239D1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5620" b="12243"/>
          <a:stretch/>
        </p:blipFill>
        <p:spPr bwMode="auto">
          <a:xfrm>
            <a:off x="601490" y="2243288"/>
            <a:ext cx="2511782" cy="28364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7740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2F10686B-EC26-ED69-58A7-530D24E72CCD}"/>
              </a:ext>
            </a:extLst>
          </p:cNvPr>
          <p:cNvSpPr txBox="1">
            <a:spLocks noGrp="1"/>
          </p:cNvSpPr>
          <p:nvPr>
            <p:ph type="title"/>
          </p:nvPr>
        </p:nvSpPr>
        <p:spPr>
          <a:xfrm>
            <a:off x="711200" y="592137"/>
            <a:ext cx="8596313" cy="535992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7000"/>
              </a:lnSpc>
              <a:spcAft>
                <a:spcPts val="800"/>
              </a:spcAft>
            </a:pPr>
            <a:r>
              <a:rPr lang="es-EC" sz="1800" b="1" dirty="0">
                <a:solidFill>
                  <a:schemeClr val="accent2">
                    <a:lumMod val="75000"/>
                  </a:schemeClr>
                </a:solidFill>
                <a:latin typeface="Times New Roman" panose="02020603050405020304" pitchFamily="18" charset="0"/>
                <a:ea typeface="Calibri" panose="020F0502020204030204" pitchFamily="34" charset="0"/>
              </a:rPr>
              <a:t>PUESTA A PUNTO DE VIVIENDAS</a:t>
            </a:r>
            <a:br>
              <a:rPr lang="es-EC" sz="1800" b="1" dirty="0">
                <a:solidFill>
                  <a:schemeClr val="accent2">
                    <a:lumMod val="75000"/>
                  </a:schemeClr>
                </a:solidFill>
                <a:latin typeface="Times New Roman" panose="02020603050405020304" pitchFamily="18" charset="0"/>
                <a:ea typeface="Calibri" panose="020F0502020204030204" pitchFamily="34" charset="0"/>
              </a:rPr>
            </a:br>
            <a:r>
              <a:rPr lang="es-EC" sz="1800" b="1" dirty="0">
                <a:solidFill>
                  <a:schemeClr val="accent2">
                    <a:lumMod val="75000"/>
                  </a:schemeClr>
                </a:solidFill>
                <a:latin typeface="Times New Roman" panose="02020603050405020304" pitchFamily="18" charset="0"/>
                <a:ea typeface="Calibri" panose="020F0502020204030204" pitchFamily="34" charset="0"/>
              </a:rPr>
              <a:t/>
            </a:r>
            <a:br>
              <a:rPr lang="es-EC" sz="1800" b="1" dirty="0">
                <a:solidFill>
                  <a:schemeClr val="accent2">
                    <a:lumMod val="75000"/>
                  </a:schemeClr>
                </a:solidFill>
                <a:latin typeface="Times New Roman" panose="02020603050405020304" pitchFamily="18" charset="0"/>
                <a:ea typeface="Calibri" panose="020F0502020204030204" pitchFamily="34" charset="0"/>
              </a:rPr>
            </a:br>
            <a:r>
              <a:rPr lang="es-EC" sz="1600" dirty="0">
                <a:solidFill>
                  <a:schemeClr val="tx1"/>
                </a:solidFill>
                <a:latin typeface="Baskerville Old Face" panose="02020602080505020303" pitchFamily="18" charset="0"/>
              </a:rPr>
              <a:t>Una vez que se ha concretado la venta de las viviendas sea a contado o a crédito, de manera inmediata se inicia el proceso de puesta a punto de las mismas, ya que por el pasar de lo años han sufrido desgastes, daños, robos, etc. Lo cual debe ser solucionado en su totalidad previo a su entrega. </a:t>
            </a:r>
            <a:r>
              <a:rPr lang="es-EC" sz="1800" dirty="0">
                <a:effectLst/>
                <a:latin typeface="Times New Roman" panose="02020603050405020304" pitchFamily="18" charset="0"/>
                <a:ea typeface="Times New Roman" panose="02020603050405020304" pitchFamily="18" charset="0"/>
              </a:rPr>
              <a:t/>
            </a:r>
            <a:br>
              <a:rPr lang="es-EC" sz="1800" dirty="0">
                <a:effectLst/>
                <a:latin typeface="Times New Roman" panose="02020603050405020304" pitchFamily="18" charset="0"/>
                <a:ea typeface="Times New Roman" panose="02020603050405020304" pitchFamily="18" charset="0"/>
              </a:rPr>
            </a:br>
            <a:r>
              <a:rPr lang="es-EC" sz="1800" dirty="0">
                <a:latin typeface="Times New Roman" panose="02020603050405020304" pitchFamily="18" charset="0"/>
                <a:ea typeface="Times New Roman" panose="02020603050405020304" pitchFamily="18" charset="0"/>
              </a:rPr>
              <a:t/>
            </a:r>
            <a:br>
              <a:rPr lang="es-EC" sz="1800" dirty="0">
                <a:latin typeface="Times New Roman" panose="02020603050405020304" pitchFamily="18" charset="0"/>
                <a:ea typeface="Times New Roman" panose="02020603050405020304" pitchFamily="18" charset="0"/>
              </a:rPr>
            </a:br>
            <a:r>
              <a:rPr lang="es-EC" sz="1600" dirty="0">
                <a:solidFill>
                  <a:schemeClr val="tx1"/>
                </a:solidFill>
                <a:latin typeface="Baskerville Old Face" panose="02020602080505020303" pitchFamily="18" charset="0"/>
              </a:rPr>
              <a:t/>
            </a:r>
            <a:br>
              <a:rPr lang="es-EC" sz="1600" dirty="0">
                <a:solidFill>
                  <a:schemeClr val="tx1"/>
                </a:solidFill>
                <a:latin typeface="Baskerville Old Face" panose="02020602080505020303" pitchFamily="18" charset="0"/>
              </a:rPr>
            </a:br>
            <a:endParaRPr lang="es-EC" sz="1600" dirty="0">
              <a:solidFill>
                <a:schemeClr val="tx1"/>
              </a:solidFill>
              <a:latin typeface="Baskerville Old Face" panose="02020602080505020303" pitchFamily="18" charset="0"/>
            </a:endParaRPr>
          </a:p>
        </p:txBody>
      </p:sp>
      <p:pic>
        <p:nvPicPr>
          <p:cNvPr id="4" name="Imagen 3">
            <a:extLst>
              <a:ext uri="{FF2B5EF4-FFF2-40B4-BE49-F238E27FC236}">
                <a16:creationId xmlns:a16="http://schemas.microsoft.com/office/drawing/2014/main" xmlns="" id="{CD52FC96-BF6D-40AB-9F99-01358F087B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0" y="2134341"/>
            <a:ext cx="2463165" cy="3283585"/>
          </a:xfrm>
          <a:prstGeom prst="rect">
            <a:avLst/>
          </a:prstGeom>
          <a:noFill/>
          <a:ln>
            <a:noFill/>
          </a:ln>
        </p:spPr>
      </p:pic>
      <p:pic>
        <p:nvPicPr>
          <p:cNvPr id="5" name="Imagen 4">
            <a:extLst>
              <a:ext uri="{FF2B5EF4-FFF2-40B4-BE49-F238E27FC236}">
                <a16:creationId xmlns:a16="http://schemas.microsoft.com/office/drawing/2014/main" xmlns="" id="{11B81E58-DFFB-ECB6-CBE5-AA439ABEF9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8249" y="2134341"/>
            <a:ext cx="2472690" cy="3296285"/>
          </a:xfrm>
          <a:prstGeom prst="rect">
            <a:avLst/>
          </a:prstGeom>
          <a:noFill/>
          <a:ln>
            <a:noFill/>
          </a:ln>
        </p:spPr>
      </p:pic>
      <p:pic>
        <p:nvPicPr>
          <p:cNvPr id="6" name="Imagen 5">
            <a:extLst>
              <a:ext uri="{FF2B5EF4-FFF2-40B4-BE49-F238E27FC236}">
                <a16:creationId xmlns:a16="http://schemas.microsoft.com/office/drawing/2014/main" xmlns="" id="{97BA0B05-00DD-A07E-55EE-CDC54CF609F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1526" y="2134341"/>
            <a:ext cx="2932007" cy="3283585"/>
          </a:xfrm>
          <a:prstGeom prst="rect">
            <a:avLst/>
          </a:prstGeom>
          <a:noFill/>
          <a:ln>
            <a:noFill/>
          </a:ln>
        </p:spPr>
      </p:pic>
    </p:spTree>
    <p:extLst>
      <p:ext uri="{BB962C8B-B14F-4D97-AF65-F5344CB8AC3E}">
        <p14:creationId xmlns:p14="http://schemas.microsoft.com/office/powerpoint/2010/main" val="667732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AD48CEE-6BF2-7C75-571B-1E228A5B0294}"/>
              </a:ext>
            </a:extLst>
          </p:cNvPr>
          <p:cNvSpPr>
            <a:spLocks noGrp="1"/>
          </p:cNvSpPr>
          <p:nvPr>
            <p:ph type="title"/>
          </p:nvPr>
        </p:nvSpPr>
        <p:spPr>
          <a:xfrm>
            <a:off x="677334" y="609599"/>
            <a:ext cx="8596668" cy="1557867"/>
          </a:xfrm>
        </p:spPr>
        <p:txBody>
          <a:bodyPr>
            <a:normAutofit/>
          </a:bodyPr>
          <a:lstStyle/>
          <a:p>
            <a:pPr>
              <a:lnSpc>
                <a:spcPct val="107000"/>
              </a:lnSpc>
              <a:spcAft>
                <a:spcPts val="800"/>
              </a:spcAft>
            </a:pPr>
            <a:r>
              <a:rPr lang="es-EC" sz="1800" b="1" dirty="0">
                <a:solidFill>
                  <a:schemeClr val="accent2">
                    <a:lumMod val="75000"/>
                  </a:schemeClr>
                </a:solidFill>
                <a:latin typeface="Times New Roman" panose="02020603050405020304" pitchFamily="18" charset="0"/>
                <a:ea typeface="Calibri" panose="020F0502020204030204" pitchFamily="34" charset="0"/>
              </a:rPr>
              <a:t>SEÑALIZACIÓN VIAL</a:t>
            </a:r>
            <a:br>
              <a:rPr lang="es-EC" sz="1800" b="1" dirty="0">
                <a:solidFill>
                  <a:schemeClr val="accent2">
                    <a:lumMod val="75000"/>
                  </a:schemeClr>
                </a:solidFill>
                <a:latin typeface="Times New Roman" panose="02020603050405020304" pitchFamily="18" charset="0"/>
                <a:ea typeface="Calibri" panose="020F0502020204030204" pitchFamily="34" charset="0"/>
              </a:rPr>
            </a:br>
            <a:r>
              <a:rPr lang="es-EC" sz="1800" dirty="0">
                <a:effectLst/>
                <a:latin typeface="Times New Roman" panose="02020603050405020304" pitchFamily="18" charset="0"/>
                <a:ea typeface="Times New Roman" panose="02020603050405020304" pitchFamily="18" charset="0"/>
              </a:rPr>
              <a:t/>
            </a:r>
            <a:br>
              <a:rPr lang="es-EC" sz="1800" dirty="0">
                <a:effectLst/>
                <a:latin typeface="Times New Roman" panose="02020603050405020304" pitchFamily="18" charset="0"/>
                <a:ea typeface="Times New Roman" panose="02020603050405020304" pitchFamily="18" charset="0"/>
              </a:rPr>
            </a:br>
            <a:r>
              <a:rPr lang="es-EC" sz="1600" dirty="0">
                <a:solidFill>
                  <a:schemeClr val="tx1"/>
                </a:solidFill>
                <a:latin typeface="Baskerville Old Face" panose="02020602080505020303" pitchFamily="18" charset="0"/>
              </a:rPr>
              <a:t>Previo al evento de entrega de viviendas en el mes de diciembre 2023, se realizó la señalización de la vía de acceso asfaltada dando complemento al trabajo previamente realizado y mejorando el aspecto del proyecto</a:t>
            </a:r>
          </a:p>
        </p:txBody>
      </p:sp>
      <p:pic>
        <p:nvPicPr>
          <p:cNvPr id="3" name="Imagen 2">
            <a:extLst>
              <a:ext uri="{FF2B5EF4-FFF2-40B4-BE49-F238E27FC236}">
                <a16:creationId xmlns:a16="http://schemas.microsoft.com/office/drawing/2014/main" xmlns="" id="{0743DBF2-4292-8CA8-9CC0-0B8088E73D66}"/>
              </a:ext>
            </a:extLst>
          </p:cNvPr>
          <p:cNvPicPr>
            <a:picLocks noChangeAspect="1"/>
          </p:cNvPicPr>
          <p:nvPr/>
        </p:nvPicPr>
        <p:blipFill rotWithShape="1">
          <a:blip r:embed="rId2">
            <a:extLst>
              <a:ext uri="{28A0092B-C50C-407E-A947-70E740481C1C}">
                <a14:useLocalDpi xmlns:a14="http://schemas.microsoft.com/office/drawing/2010/main" val="0"/>
              </a:ext>
            </a:extLst>
          </a:blip>
          <a:srcRect t="17014" b="38408"/>
          <a:stretch/>
        </p:blipFill>
        <p:spPr bwMode="auto">
          <a:xfrm>
            <a:off x="750040" y="2468245"/>
            <a:ext cx="2597785" cy="2504440"/>
          </a:xfrm>
          <a:prstGeom prst="rect">
            <a:avLst/>
          </a:prstGeom>
          <a:noFill/>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xmlns="" id="{FC4C8922-67F1-4DEF-8FE1-03E5AAC98437}"/>
              </a:ext>
            </a:extLst>
          </p:cNvPr>
          <p:cNvPicPr>
            <a:picLocks noChangeAspect="1"/>
          </p:cNvPicPr>
          <p:nvPr/>
        </p:nvPicPr>
        <p:blipFill rotWithShape="1">
          <a:blip r:embed="rId3">
            <a:extLst>
              <a:ext uri="{28A0092B-C50C-407E-A947-70E740481C1C}">
                <a14:useLocalDpi xmlns:a14="http://schemas.microsoft.com/office/drawing/2010/main" val="0"/>
              </a:ext>
            </a:extLst>
          </a:blip>
          <a:srcRect l="1" t="25775" r="1461" b="31944"/>
          <a:stretch/>
        </p:blipFill>
        <p:spPr bwMode="auto">
          <a:xfrm>
            <a:off x="4062730" y="3440220"/>
            <a:ext cx="2694940" cy="2500630"/>
          </a:xfrm>
          <a:prstGeom prst="rect">
            <a:avLst/>
          </a:prstGeom>
          <a:noFill/>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xmlns="" id="{A7EFE526-833C-DE11-F13E-BE54D8CB52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648" b="27168"/>
          <a:stretch/>
        </p:blipFill>
        <p:spPr bwMode="auto">
          <a:xfrm>
            <a:off x="7472575" y="2408978"/>
            <a:ext cx="2146300" cy="28867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4021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12BD95-CAB6-9CD3-2152-19508843B64D}"/>
              </a:ext>
            </a:extLst>
          </p:cNvPr>
          <p:cNvSpPr>
            <a:spLocks noGrp="1"/>
          </p:cNvSpPr>
          <p:nvPr>
            <p:ph type="title"/>
          </p:nvPr>
        </p:nvSpPr>
        <p:spPr>
          <a:xfrm>
            <a:off x="677334" y="609599"/>
            <a:ext cx="8596668" cy="5350933"/>
          </a:xfrm>
        </p:spPr>
        <p:txBody>
          <a:bodyPr>
            <a:normAutofit/>
          </a:bodyPr>
          <a:lstStyle/>
          <a:p>
            <a:pPr>
              <a:lnSpc>
                <a:spcPct val="107000"/>
              </a:lnSpc>
              <a:spcAft>
                <a:spcPts val="800"/>
              </a:spcAft>
            </a:pPr>
            <a:r>
              <a:rPr lang="es-EC" sz="1800" b="1" dirty="0">
                <a:solidFill>
                  <a:schemeClr val="accent2">
                    <a:lumMod val="75000"/>
                  </a:schemeClr>
                </a:solidFill>
                <a:latin typeface="Times New Roman" panose="02020603050405020304" pitchFamily="18" charset="0"/>
                <a:ea typeface="Calibri" panose="020F0502020204030204" pitchFamily="34" charset="0"/>
              </a:rPr>
              <a:t>CONVENIOS DE PAGO CON INSTITUCIONES</a:t>
            </a:r>
            <a:br>
              <a:rPr lang="es-EC" sz="1800" b="1" dirty="0">
                <a:solidFill>
                  <a:schemeClr val="accent2">
                    <a:lumMod val="75000"/>
                  </a:schemeClr>
                </a:solidFill>
                <a:latin typeface="Times New Roman" panose="02020603050405020304" pitchFamily="18" charset="0"/>
                <a:ea typeface="Calibri" panose="020F0502020204030204" pitchFamily="34" charset="0"/>
              </a:rPr>
            </a:br>
            <a:r>
              <a:rPr lang="es-EC" sz="1800" dirty="0">
                <a:effectLst/>
                <a:latin typeface="Times New Roman" panose="02020603050405020304" pitchFamily="18" charset="0"/>
                <a:ea typeface="Times New Roman" panose="02020603050405020304" pitchFamily="18" charset="0"/>
              </a:rPr>
              <a:t/>
            </a:r>
            <a:br>
              <a:rPr lang="es-EC" sz="1800" dirty="0">
                <a:effectLst/>
                <a:latin typeface="Times New Roman" panose="02020603050405020304" pitchFamily="18" charset="0"/>
                <a:ea typeface="Times New Roman" panose="02020603050405020304" pitchFamily="18" charset="0"/>
              </a:rPr>
            </a:br>
            <a:r>
              <a:rPr lang="es-EC" sz="1600" dirty="0">
                <a:solidFill>
                  <a:schemeClr val="tx1"/>
                </a:solidFill>
                <a:latin typeface="Baskerville Old Face" panose="02020602080505020303" pitchFamily="18" charset="0"/>
              </a:rPr>
              <a:t>El Proyecto Mi Casita Linda a noviembre del 2022 reflejaba deudas vencidas con CNEL, AGUAPEN Y CUERPO DE BOMBEROS SANTA ELENA</a:t>
            </a:r>
            <a:r>
              <a:rPr lang="es-EC" sz="1800" dirty="0">
                <a:effectLst/>
                <a:latin typeface="Times New Roman" panose="02020603050405020304" pitchFamily="18" charset="0"/>
                <a:ea typeface="Calibri" panose="020F0502020204030204" pitchFamily="34" charset="0"/>
              </a:rPr>
              <a:t>. </a:t>
            </a:r>
            <a:br>
              <a:rPr lang="es-EC" sz="1800" dirty="0">
                <a:effectLst/>
                <a:latin typeface="Times New Roman" panose="02020603050405020304" pitchFamily="18" charset="0"/>
                <a:ea typeface="Calibri" panose="020F0502020204030204" pitchFamily="34" charset="0"/>
              </a:rPr>
            </a:br>
            <a:r>
              <a:rPr lang="es-EC" sz="1800" dirty="0">
                <a:effectLst/>
                <a:latin typeface="Times New Roman" panose="02020603050405020304" pitchFamily="18" charset="0"/>
                <a:ea typeface="Calibri" panose="020F0502020204030204" pitchFamily="34" charset="0"/>
              </a:rPr>
              <a:t/>
            </a:r>
            <a:br>
              <a:rPr lang="es-EC" sz="1800" dirty="0">
                <a:effectLst/>
                <a:latin typeface="Times New Roman" panose="02020603050405020304" pitchFamily="18" charset="0"/>
                <a:ea typeface="Calibri" panose="020F0502020204030204" pitchFamily="34" charset="0"/>
              </a:rPr>
            </a:br>
            <a:r>
              <a:rPr lang="es-EC" sz="1800" b="1" dirty="0">
                <a:solidFill>
                  <a:schemeClr val="accent2">
                    <a:lumMod val="75000"/>
                  </a:schemeClr>
                </a:solidFill>
                <a:latin typeface="Times New Roman" panose="02020603050405020304" pitchFamily="18" charset="0"/>
                <a:ea typeface="Calibri" panose="020F0502020204030204" pitchFamily="34" charset="0"/>
              </a:rPr>
              <a:t>CNEL</a:t>
            </a:r>
            <a:br>
              <a:rPr lang="es-EC" sz="1800" b="1" dirty="0">
                <a:solidFill>
                  <a:schemeClr val="accent2">
                    <a:lumMod val="75000"/>
                  </a:schemeClr>
                </a:solidFill>
                <a:latin typeface="Times New Roman" panose="02020603050405020304" pitchFamily="18" charset="0"/>
                <a:ea typeface="Calibri" panose="020F0502020204030204" pitchFamily="34" charset="0"/>
              </a:rPr>
            </a:br>
            <a:r>
              <a:rPr lang="es-EC" sz="1800" dirty="0">
                <a:effectLst/>
                <a:latin typeface="Times New Roman" panose="02020603050405020304" pitchFamily="18" charset="0"/>
                <a:ea typeface="Times New Roman" panose="02020603050405020304" pitchFamily="18" charset="0"/>
              </a:rPr>
              <a:t/>
            </a:r>
            <a:br>
              <a:rPr lang="es-EC" sz="1800" dirty="0">
                <a:effectLst/>
                <a:latin typeface="Times New Roman" panose="02020603050405020304" pitchFamily="18" charset="0"/>
                <a:ea typeface="Times New Roman" panose="02020603050405020304" pitchFamily="18" charset="0"/>
              </a:rPr>
            </a:br>
            <a:r>
              <a:rPr lang="es-EC" sz="1600" dirty="0">
                <a:solidFill>
                  <a:schemeClr val="tx1"/>
                </a:solidFill>
                <a:latin typeface="Baskerville Old Face" panose="02020602080505020303" pitchFamily="18" charset="0"/>
              </a:rPr>
              <a:t>En relación a CNEL se mantuvieron reuniones con el Gerente Administrativo y el Director Comercial a fin de que la deuda sea analizada y se exoneren valores que no correspondían, lo cual fue aceptado, sin embargo el monto de la deuda ascendía a $ 16.133.24 de los cuales se pago el 5% y la diferencia entró al convenio de pago mensual de $401.42  por 36 meses. Esto ayudó a la reconexión de energía eléctrica de las lámparas de acceso y lámparas internas de la ciudadela</a:t>
            </a:r>
            <a:br>
              <a:rPr lang="es-EC" sz="1600" dirty="0">
                <a:solidFill>
                  <a:schemeClr val="tx1"/>
                </a:solidFill>
                <a:latin typeface="Baskerville Old Face" panose="02020602080505020303" pitchFamily="18" charset="0"/>
              </a:rPr>
            </a:br>
            <a:endParaRPr lang="es-EC" sz="1600" dirty="0">
              <a:solidFill>
                <a:schemeClr val="tx1"/>
              </a:solidFill>
              <a:latin typeface="Baskerville Old Face" panose="02020602080505020303" pitchFamily="18" charset="0"/>
            </a:endParaRPr>
          </a:p>
        </p:txBody>
      </p:sp>
      <p:pic>
        <p:nvPicPr>
          <p:cNvPr id="5" name="Imagen 4">
            <a:extLst>
              <a:ext uri="{FF2B5EF4-FFF2-40B4-BE49-F238E27FC236}">
                <a16:creationId xmlns:a16="http://schemas.microsoft.com/office/drawing/2014/main" xmlns="" id="{D08F0765-1B52-D323-9558-2B9C4A8616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8053" y="4125700"/>
            <a:ext cx="1876425" cy="2501265"/>
          </a:xfrm>
          <a:prstGeom prst="rect">
            <a:avLst/>
          </a:prstGeom>
          <a:noFill/>
          <a:ln>
            <a:noFill/>
          </a:ln>
        </p:spPr>
      </p:pic>
    </p:spTree>
    <p:extLst>
      <p:ext uri="{BB962C8B-B14F-4D97-AF65-F5344CB8AC3E}">
        <p14:creationId xmlns:p14="http://schemas.microsoft.com/office/powerpoint/2010/main" val="1302290464"/>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1071</TotalTime>
  <Words>1490</Words>
  <Application>Microsoft Office PowerPoint</Application>
  <PresentationFormat>Panorámica</PresentationFormat>
  <Paragraphs>513</Paragraphs>
  <Slides>36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36</vt:i4>
      </vt:variant>
    </vt:vector>
  </HeadingPairs>
  <TitlesOfParts>
    <vt:vector size="45" baseType="lpstr">
      <vt:lpstr>Arial</vt:lpstr>
      <vt:lpstr>Baskerville Old Face</vt:lpstr>
      <vt:lpstr>Calibri</vt:lpstr>
      <vt:lpstr>Symbol</vt:lpstr>
      <vt:lpstr>Times New Roman</vt:lpstr>
      <vt:lpstr>Trebuchet MS</vt:lpstr>
      <vt:lpstr>Wingdings</vt:lpstr>
      <vt:lpstr>Wingdings 3</vt:lpstr>
      <vt:lpstr>Faceta</vt:lpstr>
      <vt:lpstr>RENDICIÓN DE CUENTAS 2023</vt:lpstr>
      <vt:lpstr>Misión. Generar proyectos de hábitat acordes a la necesidad y realidad del cantón Santa Elena, promoviendo la seguridad jurídica, la cantidad física, la accesibilidad económica y la adecuación general de la vivienda y sus componentes. </vt:lpstr>
      <vt:lpstr>PROYECTO “MI CASITA LINDA”  La Empresa Municipal de Vivienda y Desarrollo Urbano de Santa Elena es promotora del proyecto de denominado “Mi Casita linda” el cual se encuentra ubicado en el el sector 14 del Cantón Santa Elena y en el que se encuentran ya construidas 54 viviendas en su totalidad y 15 viviendas en obra gris las cuales ya se comercializan de manera directa con escrituras de compra venta.  El proyecto cuenta con:  Garita de ingreso Áreas verdes y zona de juegos infantiles  Parqueos Circulación peatonal, vehicular  Lotes para áreas comerciales</vt:lpstr>
      <vt:lpstr>PROYECTO “MI CASITA LINDA”  Entre las gestiones realizadas a fin de reactivar el Proyecto Mi Casita Linda se ha contado con el apoyo de la Ing. María de Carmen Aquino, alcaldesa del Cantón y presidenta del Directorio de EMUVIVIENDA EP. así también la colaboración de las Empresas Públicas Municipales.   LIMPIEZA DE CIUDADELA Considerando que la reactivación del proyecto depende de la imagen de la Ciudadela se iniciaron los trabajos de limpieza de maleza y escombros en el perímetro construido, limpieza interior de viviendas y mantenimiento de las mismas.  </vt:lpstr>
      <vt:lpstr>CONSTRUCCIÓN GARITA  Mediante Resolución N°043 de Directorio, se aprobó la construcción del avance inicial de la Garita de ingreso y el cerramiento perimetral a fin de darle seguridad a los habitantes. Por lo que en el mes de julio de 2023 se iniciaron los trabajos correspondientes.   </vt:lpstr>
      <vt:lpstr>Presentación de PowerPoint</vt:lpstr>
      <vt:lpstr>PUESTA A PUNTO DE VIVIENDAS  Una vez que se ha concretado la venta de las viviendas sea a contado o a crédito, de manera inmediata se inicia el proceso de puesta a punto de las mismas, ya que por el pasar de lo años han sufrido desgastes, daños, robos, etc. Lo cual debe ser solucionado en su totalidad previo a su entrega.    </vt:lpstr>
      <vt:lpstr>SEÑALIZACIÓN VIAL  Previo al evento de entrega de viviendas en el mes de diciembre 2023, se realizó la señalización de la vía de acceso asfaltada dando complemento al trabajo previamente realizado y mejorando el aspecto del proyecto</vt:lpstr>
      <vt:lpstr>CONVENIOS DE PAGO CON INSTITUCIONES  El Proyecto Mi Casita Linda a noviembre del 2022 reflejaba deudas vencidas con CNEL, AGUAPEN Y CUERPO DE BOMBEROS SANTA ELENA.   CNEL  En relación a CNEL se mantuvieron reuniones con el Gerente Administrativo y el Director Comercial a fin de que la deuda sea analizada y se exoneren valores que no correspondían, lo cual fue aceptado, sin embargo el monto de la deuda ascendía a $ 16.133.24 de los cuales se pago el 5% y la diferencia entró al convenio de pago mensual de $401.42  por 36 meses. Esto ayudó a la reconexión de energía eléctrica de las lámparas de acceso y lámparas internas de la ciudadela </vt:lpstr>
      <vt:lpstr>AGUAPEN  La empresa pública AGUAPEN registró un consumo de agua por $ 2.064,77 desde marzo 2022 a agosto 2023, mismo que calculaban promedios de consumo mensuales de $ 135, debido a que el macromedidor tuvo daños poco después de ser instalado. Se realizaron las gestiones correspondientes con los Gerentes que estuvieron a cargo desde enero 2023, para que se realice el cambio del macromedidor y se verifique el promedio del consumo real durante los mese de octubre, noviembre y diciembre 2023 a fin de que la deuda sea exonerada y se cancele únicamente lo que corresponde.   CUERPO DE BOMBEROS SANTA ELENA  En administraciones anteriores se había realizado convenios de pago por “Aprobación de planos del proyecto habitacional Mi Casita Linda” en el año 2017, sin embargo no se dio cumplimiento a dichos convenios por lo que se inició uno nuevo desde el mes de abril 2023, ´por el cual se pagaría por 24 meses y que a diciembre 2023 fue cancelado de manera puntual. </vt:lpstr>
      <vt:lpstr>1.- INFORME DEL ÁREA ADMINISTRATIVA Y TALENTO HUMANO</vt:lpstr>
      <vt:lpstr>Presentación de PowerPoint</vt:lpstr>
      <vt:lpstr>2. INFORME ÁREA ADMINISTRATIVA- COMPRAS PÚBLICAS En el cuadro adjunto se podrá observar los procesos de contratación y compras públicas de bienes y servicios que se realizaron durante el año 2023 según las necesidades institucionales presentadas.  Se realizaron varios procesos de contratación y compras públicas de bienes y servicios tales como:   Ínfimas Cuantía: Compra de material de oficina, hosting y pagina web, material publicitario, etc. Catalogo electrónico: Servicio de Seguridad y Vigilancia para el plan habitacional Mi Casita Linda y material de oficina  Menor cuantía: Contratación mantenimiento de viviendas del plan habitacional mi casita linda Régimen especial: Contratos entre Entidades Públicas o sus subsidiarias (Prestación De Servicios De Administración Del Fideicomiso Mercantil Inmobiliario Mi Casita Linda </vt:lpstr>
      <vt:lpstr>Presentación de PowerPoint</vt:lpstr>
      <vt:lpstr>  La colaboración entre la Alcaldía de Santa Elena y Emuvivienda representa una oportunidad única para integrar el desarrollo urbano con la promoción de la equidad y la inclusión social. A través de esta asociación, se busca no solo impulsar la edificación de infraestructuras modernas y sostenibles, sino también garantizar que estas contribuyan al bienestar y la igualdad de oportunidades para todos los ciudadanos del Cantón Santa Elena. Garantizando que ningún segmento de la población quede rezagado, promoviendo la inclusión y la participación activa de todos los ciudadanos en la construcción de un futuro más próspero y equitativo.     </vt:lpstr>
      <vt:lpstr>Presentación de PowerPoint</vt:lpstr>
      <vt:lpstr>Presentación de PowerPoint</vt:lpstr>
      <vt:lpstr>El siguiente cuadro detalla las reservaciones por tipología del año 2023.</vt:lpstr>
      <vt:lpstr>2.2  VIVIENDAS CONSTRUIDAS DISPONIBLES  </vt:lpstr>
      <vt:lpstr>Presentación de PowerPoint</vt:lpstr>
      <vt:lpstr>Presentación de PowerPoint</vt:lpstr>
      <vt:lpstr>Presentación de PowerPoint</vt:lpstr>
      <vt:lpstr>Presentación de PowerPoint</vt:lpstr>
      <vt:lpstr>Presentación de PowerPoint</vt:lpstr>
      <vt:lpstr>Presentación de PowerPoint</vt:lpstr>
      <vt:lpstr>EJECUCIÓN PRESUPUESTARIA – INGRESOS</vt:lpstr>
      <vt:lpstr>EJECUCIÓN PRESUPUESTARIA – GASTOS </vt:lpstr>
      <vt:lpstr>Programa Administrativo</vt:lpstr>
      <vt:lpstr>EJECUCIÓN PRESUPUESTARIA – GASTO ADMINISTRATIVO</vt:lpstr>
      <vt:lpstr>Programa Operativo</vt:lpstr>
      <vt:lpstr>EJECUCIÓN PRESUPUESTARIA – GASTO OPERATIVO</vt:lpstr>
      <vt:lpstr>Gastos de Activos</vt:lpstr>
      <vt:lpstr>TOTAL DEL GASTO AÑO 2023</vt:lpstr>
      <vt:lpstr>ESTADO DE SITUACIÓN FINANCIERA</vt:lpstr>
      <vt:lpstr>PREGUNTAS CIUDADAS DEL 20 AL 29 DE FEBRERO 2024</vt:lpstr>
      <vt:lpstr>GRACIAS POR SU ATENCIÓN.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RENDICION DE CUENTAS 2023</dc:title>
  <dc:creator>GYAGUAL</dc:creator>
  <cp:lastModifiedBy>PC</cp:lastModifiedBy>
  <cp:revision>74</cp:revision>
  <dcterms:created xsi:type="dcterms:W3CDTF">2024-03-18T15:24:33Z</dcterms:created>
  <dcterms:modified xsi:type="dcterms:W3CDTF">2024-04-22T17:26:30Z</dcterms:modified>
</cp:coreProperties>
</file>